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81" r:id="rId5"/>
    <p:sldId id="259" r:id="rId6"/>
    <p:sldId id="260" r:id="rId7"/>
    <p:sldId id="262" r:id="rId8"/>
    <p:sldId id="282" r:id="rId9"/>
    <p:sldId id="264" r:id="rId10"/>
    <p:sldId id="265" r:id="rId11"/>
    <p:sldId id="283" r:id="rId12"/>
    <p:sldId id="266" r:id="rId13"/>
    <p:sldId id="267" r:id="rId14"/>
    <p:sldId id="278" r:id="rId15"/>
    <p:sldId id="268" r:id="rId16"/>
    <p:sldId id="269" r:id="rId17"/>
    <p:sldId id="284" r:id="rId18"/>
    <p:sldId id="270" r:id="rId19"/>
    <p:sldId id="285" r:id="rId20"/>
    <p:sldId id="271" r:id="rId21"/>
    <p:sldId id="272" r:id="rId22"/>
    <p:sldId id="273" r:id="rId23"/>
    <p:sldId id="286" r:id="rId24"/>
    <p:sldId id="274" r:id="rId25"/>
    <p:sldId id="275" r:id="rId26"/>
    <p:sldId id="276" r:id="rId27"/>
    <p:sldId id="277" r:id="rId28"/>
    <p:sldId id="287" r:id="rId29"/>
    <p:sldId id="288" r:id="rId30"/>
    <p:sldId id="302" r:id="rId31"/>
    <p:sldId id="303" r:id="rId32"/>
    <p:sldId id="304" r:id="rId33"/>
    <p:sldId id="289" r:id="rId34"/>
    <p:sldId id="295" r:id="rId35"/>
    <p:sldId id="290" r:id="rId36"/>
    <p:sldId id="296" r:id="rId37"/>
    <p:sldId id="291" r:id="rId38"/>
    <p:sldId id="297" r:id="rId39"/>
    <p:sldId id="292" r:id="rId40"/>
    <p:sldId id="298" r:id="rId41"/>
    <p:sldId id="293" r:id="rId42"/>
    <p:sldId id="299" r:id="rId43"/>
    <p:sldId id="294" r:id="rId44"/>
    <p:sldId id="300" r:id="rId45"/>
    <p:sldId id="301" r:id="rId46"/>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4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a:defRPr/>
              </a:pPr>
              <a:endParaRPr lang="ru-RU">
                <a:latin typeface="Arial" charset="0"/>
              </a:endParaRPr>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ru-RU">
                <a:latin typeface="Arial" charset="0"/>
              </a:endParaRP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grpSp>
      <p:sp>
        <p:nvSpPr>
          <p:cNvPr id="8201"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ru-RU"/>
              <a:t>Образец заголовка</a:t>
            </a:r>
          </a:p>
        </p:txBody>
      </p:sp>
      <p:sp>
        <p:nvSpPr>
          <p:cNvPr id="8202"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ru-RU"/>
              <a:t>Образец подзаголовка</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ru-RU"/>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ru-RU"/>
          </a:p>
        </p:txBody>
      </p:sp>
      <p:sp>
        <p:nvSpPr>
          <p:cNvPr id="13" name="Rectangle 13"/>
          <p:cNvSpPr>
            <a:spLocks noGrp="1" noChangeArrowheads="1"/>
          </p:cNvSpPr>
          <p:nvPr>
            <p:ph type="sldNum" sz="quarter" idx="12"/>
          </p:nvPr>
        </p:nvSpPr>
        <p:spPr/>
        <p:txBody>
          <a:bodyPr/>
          <a:lstStyle>
            <a:lvl1pPr>
              <a:defRPr/>
            </a:lvl1pPr>
          </a:lstStyle>
          <a:p>
            <a:fld id="{BFCDDFEF-748A-4E7B-ACB9-5B85D6CE1D21}" type="slidenum">
              <a:rPr lang="ru-RU" altLang="ru-RU"/>
              <a:pPr/>
              <a:t>‹#›</a:t>
            </a:fld>
            <a:endParaRPr lang="ru-RU" altLang="ru-RU"/>
          </a:p>
        </p:txBody>
      </p:sp>
    </p:spTree>
    <p:extLst>
      <p:ext uri="{BB962C8B-B14F-4D97-AF65-F5344CB8AC3E}">
        <p14:creationId xmlns:p14="http://schemas.microsoft.com/office/powerpoint/2010/main" val="14547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fld id="{C450B602-914F-470E-8C60-2125E3CD8C31}" type="slidenum">
              <a:rPr lang="ru-RU" altLang="ru-RU"/>
              <a:pPr/>
              <a:t>‹#›</a:t>
            </a:fld>
            <a:endParaRPr lang="ru-RU" altLang="ru-RU"/>
          </a:p>
        </p:txBody>
      </p:sp>
    </p:spTree>
    <p:extLst>
      <p:ext uri="{BB962C8B-B14F-4D97-AF65-F5344CB8AC3E}">
        <p14:creationId xmlns:p14="http://schemas.microsoft.com/office/powerpoint/2010/main" val="1659153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8463" y="244475"/>
            <a:ext cx="2097087"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44475"/>
            <a:ext cx="6138863"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fld id="{5FD7E037-05D7-4536-B533-35FD14A889F1}" type="slidenum">
              <a:rPr lang="ru-RU" altLang="ru-RU"/>
              <a:pPr/>
              <a:t>‹#›</a:t>
            </a:fld>
            <a:endParaRPr lang="ru-RU" altLang="ru-RU"/>
          </a:p>
        </p:txBody>
      </p:sp>
    </p:spTree>
    <p:extLst>
      <p:ext uri="{BB962C8B-B14F-4D97-AF65-F5344CB8AC3E}">
        <p14:creationId xmlns:p14="http://schemas.microsoft.com/office/powerpoint/2010/main" val="238000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fld id="{CE1451EE-DCC2-4F91-B74E-A0ED43D8745D}" type="slidenum">
              <a:rPr lang="ru-RU" altLang="ru-RU"/>
              <a:pPr/>
              <a:t>‹#›</a:t>
            </a:fld>
            <a:endParaRPr lang="ru-RU" altLang="ru-RU"/>
          </a:p>
        </p:txBody>
      </p:sp>
    </p:spTree>
    <p:extLst>
      <p:ext uri="{BB962C8B-B14F-4D97-AF65-F5344CB8AC3E}">
        <p14:creationId xmlns:p14="http://schemas.microsoft.com/office/powerpoint/2010/main" val="2760370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fld id="{F4B6E3AD-7FC3-4145-8A6B-7918D9CF56DD}" type="slidenum">
              <a:rPr lang="ru-RU" altLang="ru-RU"/>
              <a:pPr/>
              <a:t>‹#›</a:t>
            </a:fld>
            <a:endParaRPr lang="ru-RU" altLang="ru-RU"/>
          </a:p>
        </p:txBody>
      </p:sp>
    </p:spTree>
    <p:extLst>
      <p:ext uri="{BB962C8B-B14F-4D97-AF65-F5344CB8AC3E}">
        <p14:creationId xmlns:p14="http://schemas.microsoft.com/office/powerpoint/2010/main" val="1674238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fld id="{CB0A4234-3172-4620-A63F-42344C5A559A}" type="slidenum">
              <a:rPr lang="ru-RU" altLang="ru-RU"/>
              <a:pPr/>
              <a:t>‹#›</a:t>
            </a:fld>
            <a:endParaRPr lang="ru-RU" altLang="ru-RU"/>
          </a:p>
        </p:txBody>
      </p:sp>
    </p:spTree>
    <p:extLst>
      <p:ext uri="{BB962C8B-B14F-4D97-AF65-F5344CB8AC3E}">
        <p14:creationId xmlns:p14="http://schemas.microsoft.com/office/powerpoint/2010/main" val="1604727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fld id="{1AA4E8E1-74F0-4698-83A4-657B3CC43BF5}" type="slidenum">
              <a:rPr lang="ru-RU" altLang="ru-RU"/>
              <a:pPr/>
              <a:t>‹#›</a:t>
            </a:fld>
            <a:endParaRPr lang="ru-RU" altLang="ru-RU"/>
          </a:p>
        </p:txBody>
      </p:sp>
    </p:spTree>
    <p:extLst>
      <p:ext uri="{BB962C8B-B14F-4D97-AF65-F5344CB8AC3E}">
        <p14:creationId xmlns:p14="http://schemas.microsoft.com/office/powerpoint/2010/main" val="2676355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fld id="{0CE773EA-6321-45EE-ACF3-8FEBEC8CA06A}" type="slidenum">
              <a:rPr lang="ru-RU" altLang="ru-RU"/>
              <a:pPr/>
              <a:t>‹#›</a:t>
            </a:fld>
            <a:endParaRPr lang="ru-RU" altLang="ru-RU"/>
          </a:p>
        </p:txBody>
      </p:sp>
    </p:spTree>
    <p:extLst>
      <p:ext uri="{BB962C8B-B14F-4D97-AF65-F5344CB8AC3E}">
        <p14:creationId xmlns:p14="http://schemas.microsoft.com/office/powerpoint/2010/main" val="4133672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fld id="{287B2657-0792-4E94-87EC-5F965E2DDA6F}" type="slidenum">
              <a:rPr lang="ru-RU" altLang="ru-RU"/>
              <a:pPr/>
              <a:t>‹#›</a:t>
            </a:fld>
            <a:endParaRPr lang="ru-RU" altLang="ru-RU"/>
          </a:p>
        </p:txBody>
      </p:sp>
    </p:spTree>
    <p:extLst>
      <p:ext uri="{BB962C8B-B14F-4D97-AF65-F5344CB8AC3E}">
        <p14:creationId xmlns:p14="http://schemas.microsoft.com/office/powerpoint/2010/main" val="931478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fld id="{EB116223-9064-458A-83A4-6CF6FE7E05AC}" type="slidenum">
              <a:rPr lang="ru-RU" altLang="ru-RU"/>
              <a:pPr/>
              <a:t>‹#›</a:t>
            </a:fld>
            <a:endParaRPr lang="ru-RU" altLang="ru-RU"/>
          </a:p>
        </p:txBody>
      </p:sp>
    </p:spTree>
    <p:extLst>
      <p:ext uri="{BB962C8B-B14F-4D97-AF65-F5344CB8AC3E}">
        <p14:creationId xmlns:p14="http://schemas.microsoft.com/office/powerpoint/2010/main" val="1729009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fld id="{A392F62F-E6D1-452E-889D-2297C85393D7}" type="slidenum">
              <a:rPr lang="ru-RU" altLang="ru-RU"/>
              <a:pPr/>
              <a:t>‹#›</a:t>
            </a:fld>
            <a:endParaRPr lang="ru-RU" altLang="ru-RU"/>
          </a:p>
        </p:txBody>
      </p:sp>
    </p:spTree>
    <p:extLst>
      <p:ext uri="{BB962C8B-B14F-4D97-AF65-F5344CB8AC3E}">
        <p14:creationId xmlns:p14="http://schemas.microsoft.com/office/powerpoint/2010/main" val="4105532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B0F0"/>
            </a:gs>
            <a:gs pos="100000">
              <a:schemeClr val="accent2"/>
            </a:gs>
          </a:gsLst>
          <a:lin ang="54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7171"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ru-RU">
                <a:latin typeface="Arial" charset="0"/>
              </a:endParaRPr>
            </a:p>
          </p:txBody>
        </p:sp>
        <p:sp>
          <p:nvSpPr>
            <p:cNvPr id="7172"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a:defRPr/>
              </a:pPr>
              <a:endParaRPr lang="ru-RU">
                <a:latin typeface="Arial" charset="0"/>
              </a:endParaRPr>
            </a:p>
          </p:txBody>
        </p:sp>
        <p:sp>
          <p:nvSpPr>
            <p:cNvPr id="7173"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a:defRPr/>
              </a:pPr>
              <a:endParaRPr lang="ru-RU">
                <a:latin typeface="Arial" charset="0"/>
              </a:endParaRPr>
            </a:p>
          </p:txBody>
        </p:sp>
        <p:sp>
          <p:nvSpPr>
            <p:cNvPr id="7174"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sp>
          <p:nvSpPr>
            <p:cNvPr id="7175"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sp>
          <p:nvSpPr>
            <p:cNvPr id="7176"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sp>
          <p:nvSpPr>
            <p:cNvPr id="7177"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sp>
          <p:nvSpPr>
            <p:cNvPr id="7178"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ru-RU">
                <a:latin typeface="Arial" charset="0"/>
              </a:endParaRPr>
            </a:p>
          </p:txBody>
        </p:sp>
      </p:grpSp>
      <p:sp>
        <p:nvSpPr>
          <p:cNvPr id="7179"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outerShdw blurRad="38100" dist="38100" dir="2700000" algn="tl">
                    <a:srgbClr val="000000"/>
                  </a:outerShdw>
                </a:effectLst>
                <a:latin typeface="Arial" charset="0"/>
              </a:defRPr>
            </a:lvl1pPr>
          </a:lstStyle>
          <a:p>
            <a:pPr>
              <a:defRPr/>
            </a:pPr>
            <a:endParaRPr lang="ru-RU"/>
          </a:p>
        </p:txBody>
      </p:sp>
      <p:sp>
        <p:nvSpPr>
          <p:cNvPr id="7180"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ru-RU"/>
          </a:p>
        </p:txBody>
      </p:sp>
      <p:sp>
        <p:nvSpPr>
          <p:cNvPr id="7181"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2AF6488E-D079-4C6B-970E-5BAA21FE5779}" type="slidenum">
              <a:rPr lang="ru-RU" altLang="ru-RU"/>
              <a:pPr/>
              <a:t>‹#›</a:t>
            </a:fld>
            <a:endParaRPr lang="ru-RU" altLang="ru-RU"/>
          </a:p>
        </p:txBody>
      </p:sp>
      <p:sp>
        <p:nvSpPr>
          <p:cNvPr id="7182"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183"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algn="ctr" eaLnBrk="1" hangingPunct="1">
              <a:defRPr/>
            </a:pPr>
            <a:r>
              <a:rPr lang="ru-RU" sz="8800" smtClean="0"/>
              <a:t>19 секретов</a:t>
            </a:r>
          </a:p>
        </p:txBody>
      </p:sp>
      <p:sp>
        <p:nvSpPr>
          <p:cNvPr id="5123" name="Rectangle 3"/>
          <p:cNvSpPr>
            <a:spLocks noGrp="1" noChangeArrowheads="1"/>
          </p:cNvSpPr>
          <p:nvPr>
            <p:ph type="subTitle" idx="1"/>
          </p:nvPr>
        </p:nvSpPr>
        <p:spPr>
          <a:xfrm>
            <a:off x="990600" y="3733800"/>
            <a:ext cx="6781800" cy="1752600"/>
          </a:xfrm>
        </p:spPr>
        <p:txBody>
          <a:bodyPr/>
          <a:lstStyle/>
          <a:p>
            <a:pPr algn="ctr" eaLnBrk="1" hangingPunct="1">
              <a:defRPr/>
            </a:pPr>
            <a:r>
              <a:rPr lang="ru-RU" sz="4400" dirty="0" smtClean="0"/>
              <a:t>для родителей второклассников</a:t>
            </a:r>
          </a:p>
        </p:txBody>
      </p:sp>
      <p:sp>
        <p:nvSpPr>
          <p:cNvPr id="4" name="Прямоугольник 3"/>
          <p:cNvSpPr/>
          <p:nvPr/>
        </p:nvSpPr>
        <p:spPr>
          <a:xfrm>
            <a:off x="289173" y="381000"/>
            <a:ext cx="8494441" cy="923330"/>
          </a:xfrm>
          <a:prstGeom prst="rect">
            <a:avLst/>
          </a:prstGeom>
          <a:noFill/>
        </p:spPr>
        <p:txBody>
          <a:bodyPr wrap="none">
            <a:spAutoFit/>
          </a:bodyPr>
          <a:lstStyle/>
          <a:p>
            <a:pPr>
              <a:defRPr/>
            </a:pPr>
            <a:r>
              <a:rPr lang="ru-RU"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charset="0"/>
              </a:rPr>
              <a:t>Родительское собрание</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algn="ctr" eaLnBrk="1" hangingPunct="1">
              <a:defRPr/>
            </a:pPr>
            <a:r>
              <a:rPr lang="ru-RU" smtClean="0"/>
              <a:t>Секрет 7</a:t>
            </a:r>
          </a:p>
        </p:txBody>
      </p:sp>
      <p:sp>
        <p:nvSpPr>
          <p:cNvPr id="17411" name="Rectangle 3"/>
          <p:cNvSpPr>
            <a:spLocks noGrp="1" noRot="1" noChangeArrowheads="1"/>
          </p:cNvSpPr>
          <p:nvPr>
            <p:ph type="body" idx="1"/>
          </p:nvPr>
        </p:nvSpPr>
        <p:spPr/>
        <p:txBody>
          <a:bodyPr/>
          <a:lstStyle/>
          <a:p>
            <a:pPr eaLnBrk="1" hangingPunct="1">
              <a:defRPr/>
            </a:pPr>
            <a:r>
              <a:rPr lang="ru-RU" b="1" smtClean="0"/>
              <a:t>Принять, что двойки и тройки в процессе учебы неизбежны, поэтому важно не ругать ребенка за них, а наоборот, помочь разобраться</a:t>
            </a:r>
            <a:br>
              <a:rPr lang="ru-RU" b="1" smtClean="0"/>
            </a:br>
            <a:r>
              <a:rPr lang="ru-RU" b="1" smtClean="0"/>
              <a:t/>
            </a:r>
            <a:br>
              <a:rPr lang="ru-RU" b="1" smtClean="0"/>
            </a:br>
            <a:endParaRPr lang="ru-RU" b="1" smtClean="0"/>
          </a:p>
        </p:txBody>
      </p:sp>
      <p:sp>
        <p:nvSpPr>
          <p:cNvPr id="12292" name="AutoShape 4">
            <a:hlinkClick r:id="rId2" action="ppaction://hlinksldjump"/>
          </p:cNvPr>
          <p:cNvSpPr>
            <a:spLocks noChangeArrowheads="1"/>
          </p:cNvSpPr>
          <p:nvPr/>
        </p:nvSpPr>
        <p:spPr bwMode="auto">
          <a:xfrm>
            <a:off x="7315200" y="4495800"/>
            <a:ext cx="1371600" cy="16764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152400" y="914400"/>
            <a:ext cx="8001000" cy="838200"/>
          </a:xfrm>
        </p:spPr>
        <p:txBody>
          <a:bodyPr/>
          <a:lstStyle/>
          <a:p>
            <a:pPr algn="ctr" eaLnBrk="1" hangingPunct="1">
              <a:defRPr/>
            </a:pPr>
            <a:r>
              <a:rPr lang="ru-RU" sz="3600" b="0" smtClean="0"/>
              <a:t>Для успешного обучения важно:</a:t>
            </a:r>
          </a:p>
        </p:txBody>
      </p:sp>
      <p:sp>
        <p:nvSpPr>
          <p:cNvPr id="35843" name="Rectangle 3"/>
          <p:cNvSpPr>
            <a:spLocks noGrp="1" noRot="1" noChangeArrowheads="1"/>
          </p:cNvSpPr>
          <p:nvPr>
            <p:ph type="body" idx="1"/>
          </p:nvPr>
        </p:nvSpPr>
        <p:spPr/>
        <p:txBody>
          <a:bodyPr/>
          <a:lstStyle/>
          <a:p>
            <a:pPr eaLnBrk="1" hangingPunct="1">
              <a:defRPr/>
            </a:pPr>
            <a:r>
              <a:rPr lang="ru-RU" sz="2800" smtClean="0"/>
              <a:t>насколько хорошо дети понимают смысл слов «нельзя» и «надо», </a:t>
            </a:r>
          </a:p>
          <a:p>
            <a:pPr eaLnBrk="1" hangingPunct="1">
              <a:defRPr/>
            </a:pPr>
            <a:r>
              <a:rPr lang="ru-RU" sz="2800" smtClean="0"/>
              <a:t>знакомо ли им чувство ответственности, </a:t>
            </a:r>
          </a:p>
          <a:p>
            <a:pPr eaLnBrk="1" hangingPunct="1">
              <a:defRPr/>
            </a:pPr>
            <a:r>
              <a:rPr lang="ru-RU" sz="2800" smtClean="0"/>
              <a:t>организованны ли они хотя бы в самом простейшем понимании этого слова.</a:t>
            </a:r>
            <a:br>
              <a:rPr lang="ru-RU" sz="2800" smtClean="0"/>
            </a:br>
            <a:r>
              <a:rPr lang="ru-RU" sz="2800" smtClean="0"/>
              <a:t/>
            </a:r>
            <a:br>
              <a:rPr lang="ru-RU" sz="2800" smtClean="0"/>
            </a:br>
            <a:endParaRPr lang="ru-RU"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wipe(down)">
                                      <p:cBhvr>
                                        <p:cTn id="7" dur="580">
                                          <p:stCondLst>
                                            <p:cond delay="0"/>
                                          </p:stCondLst>
                                        </p:cTn>
                                        <p:tgtEl>
                                          <p:spTgt spid="35842"/>
                                        </p:tgtEl>
                                      </p:cBhvr>
                                    </p:animEffect>
                                    <p:anim calcmode="lin" valueType="num">
                                      <p:cBhvr>
                                        <p:cTn id="8" dur="1822" tmFilter="0,0; 0.14,0.36; 0.43,0.73; 0.71,0.91; 1.0,1.0">
                                          <p:stCondLst>
                                            <p:cond delay="0"/>
                                          </p:stCondLst>
                                        </p:cTn>
                                        <p:tgtEl>
                                          <p:spTgt spid="3584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584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584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584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5842"/>
                                        </p:tgtEl>
                                        <p:attrNameLst>
                                          <p:attrName>ppt_y</p:attrName>
                                        </p:attrNameLst>
                                      </p:cBhvr>
                                      <p:tavLst>
                                        <p:tav tm="0" fmla="#ppt_y-sin(pi*$)/81">
                                          <p:val>
                                            <p:fltVal val="0"/>
                                          </p:val>
                                        </p:tav>
                                        <p:tav tm="100000">
                                          <p:val>
                                            <p:fltVal val="1"/>
                                          </p:val>
                                        </p:tav>
                                      </p:tavLst>
                                    </p:anim>
                                    <p:animScale>
                                      <p:cBhvr>
                                        <p:cTn id="13" dur="26">
                                          <p:stCondLst>
                                            <p:cond delay="650"/>
                                          </p:stCondLst>
                                        </p:cTn>
                                        <p:tgtEl>
                                          <p:spTgt spid="35842"/>
                                        </p:tgtEl>
                                      </p:cBhvr>
                                      <p:to x="100000" y="60000"/>
                                    </p:animScale>
                                    <p:animScale>
                                      <p:cBhvr>
                                        <p:cTn id="14" dur="166" decel="50000">
                                          <p:stCondLst>
                                            <p:cond delay="676"/>
                                          </p:stCondLst>
                                        </p:cTn>
                                        <p:tgtEl>
                                          <p:spTgt spid="35842"/>
                                        </p:tgtEl>
                                      </p:cBhvr>
                                      <p:to x="100000" y="100000"/>
                                    </p:animScale>
                                    <p:animScale>
                                      <p:cBhvr>
                                        <p:cTn id="15" dur="26">
                                          <p:stCondLst>
                                            <p:cond delay="1312"/>
                                          </p:stCondLst>
                                        </p:cTn>
                                        <p:tgtEl>
                                          <p:spTgt spid="35842"/>
                                        </p:tgtEl>
                                      </p:cBhvr>
                                      <p:to x="100000" y="80000"/>
                                    </p:animScale>
                                    <p:animScale>
                                      <p:cBhvr>
                                        <p:cTn id="16" dur="166" decel="50000">
                                          <p:stCondLst>
                                            <p:cond delay="1338"/>
                                          </p:stCondLst>
                                        </p:cTn>
                                        <p:tgtEl>
                                          <p:spTgt spid="35842"/>
                                        </p:tgtEl>
                                      </p:cBhvr>
                                      <p:to x="100000" y="100000"/>
                                    </p:animScale>
                                    <p:animScale>
                                      <p:cBhvr>
                                        <p:cTn id="17" dur="26">
                                          <p:stCondLst>
                                            <p:cond delay="1642"/>
                                          </p:stCondLst>
                                        </p:cTn>
                                        <p:tgtEl>
                                          <p:spTgt spid="35842"/>
                                        </p:tgtEl>
                                      </p:cBhvr>
                                      <p:to x="100000" y="90000"/>
                                    </p:animScale>
                                    <p:animScale>
                                      <p:cBhvr>
                                        <p:cTn id="18" dur="166" decel="50000">
                                          <p:stCondLst>
                                            <p:cond delay="1668"/>
                                          </p:stCondLst>
                                        </p:cTn>
                                        <p:tgtEl>
                                          <p:spTgt spid="35842"/>
                                        </p:tgtEl>
                                      </p:cBhvr>
                                      <p:to x="100000" y="100000"/>
                                    </p:animScale>
                                    <p:animScale>
                                      <p:cBhvr>
                                        <p:cTn id="19" dur="26">
                                          <p:stCondLst>
                                            <p:cond delay="1808"/>
                                          </p:stCondLst>
                                        </p:cTn>
                                        <p:tgtEl>
                                          <p:spTgt spid="35842"/>
                                        </p:tgtEl>
                                      </p:cBhvr>
                                      <p:to x="100000" y="95000"/>
                                    </p:animScale>
                                    <p:animScale>
                                      <p:cBhvr>
                                        <p:cTn id="20" dur="166" decel="50000">
                                          <p:stCondLst>
                                            <p:cond delay="1834"/>
                                          </p:stCondLst>
                                        </p:cTn>
                                        <p:tgtEl>
                                          <p:spTgt spid="3584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7" presetClass="entr" presetSubtype="0" fill="hold" nodeType="clickEffect">
                                  <p:stCondLst>
                                    <p:cond delay="0"/>
                                  </p:stCondLst>
                                  <p:childTnLst>
                                    <p:set>
                                      <p:cBhvr>
                                        <p:cTn id="24" dur="1" fill="hold">
                                          <p:stCondLst>
                                            <p:cond delay="0"/>
                                          </p:stCondLst>
                                        </p:cTn>
                                        <p:tgtEl>
                                          <p:spTgt spid="35843">
                                            <p:txEl>
                                              <p:pRg st="0" end="0"/>
                                            </p:txEl>
                                          </p:spTgt>
                                        </p:tgtEl>
                                        <p:attrNameLst>
                                          <p:attrName>style.visibility</p:attrName>
                                        </p:attrNameLst>
                                      </p:cBhvr>
                                      <p:to>
                                        <p:strVal val="visible"/>
                                      </p:to>
                                    </p:set>
                                    <p:animEffect transition="in" filter="fade">
                                      <p:cBhvr>
                                        <p:cTn id="25" dur="1000"/>
                                        <p:tgtEl>
                                          <p:spTgt spid="35843">
                                            <p:txEl>
                                              <p:pRg st="0" end="0"/>
                                            </p:txEl>
                                          </p:spTgt>
                                        </p:tgtEl>
                                      </p:cBhvr>
                                    </p:animEffect>
                                    <p:anim calcmode="lin" valueType="num">
                                      <p:cBhvr>
                                        <p:cTn id="26" dur="1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5843">
                                            <p:txEl>
                                              <p:pRg st="0" end="0"/>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584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37" presetClass="entr" presetSubtype="0" fill="hold" nodeType="clickEffect">
                                  <p:stCondLst>
                                    <p:cond delay="0"/>
                                  </p:stCondLst>
                                  <p:childTnLst>
                                    <p:set>
                                      <p:cBhvr>
                                        <p:cTn id="32" dur="1" fill="hold">
                                          <p:stCondLst>
                                            <p:cond delay="0"/>
                                          </p:stCondLst>
                                        </p:cTn>
                                        <p:tgtEl>
                                          <p:spTgt spid="35843">
                                            <p:txEl>
                                              <p:pRg st="1" end="1"/>
                                            </p:txEl>
                                          </p:spTgt>
                                        </p:tgtEl>
                                        <p:attrNameLst>
                                          <p:attrName>style.visibility</p:attrName>
                                        </p:attrNameLst>
                                      </p:cBhvr>
                                      <p:to>
                                        <p:strVal val="visible"/>
                                      </p:to>
                                    </p:set>
                                    <p:animEffect transition="in" filter="fade">
                                      <p:cBhvr>
                                        <p:cTn id="33" dur="1000"/>
                                        <p:tgtEl>
                                          <p:spTgt spid="35843">
                                            <p:txEl>
                                              <p:pRg st="1" end="1"/>
                                            </p:txEl>
                                          </p:spTgt>
                                        </p:tgtEl>
                                      </p:cBhvr>
                                    </p:animEffect>
                                    <p:anim calcmode="lin" valueType="num">
                                      <p:cBhvr>
                                        <p:cTn id="34" dur="10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5843">
                                            <p:txEl>
                                              <p:pRg st="1" end="1"/>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584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7" presetClass="entr" presetSubtype="0" fill="hold" nodeType="clickEffect">
                                  <p:stCondLst>
                                    <p:cond delay="0"/>
                                  </p:stCondLst>
                                  <p:childTnLst>
                                    <p:set>
                                      <p:cBhvr>
                                        <p:cTn id="40" dur="1" fill="hold">
                                          <p:stCondLst>
                                            <p:cond delay="0"/>
                                          </p:stCondLst>
                                        </p:cTn>
                                        <p:tgtEl>
                                          <p:spTgt spid="35843">
                                            <p:txEl>
                                              <p:pRg st="2" end="2"/>
                                            </p:txEl>
                                          </p:spTgt>
                                        </p:tgtEl>
                                        <p:attrNameLst>
                                          <p:attrName>style.visibility</p:attrName>
                                        </p:attrNameLst>
                                      </p:cBhvr>
                                      <p:to>
                                        <p:strVal val="visible"/>
                                      </p:to>
                                    </p:set>
                                    <p:animEffect transition="in" filter="fade">
                                      <p:cBhvr>
                                        <p:cTn id="41" dur="1000"/>
                                        <p:tgtEl>
                                          <p:spTgt spid="35843">
                                            <p:txEl>
                                              <p:pRg st="2" end="2"/>
                                            </p:txEl>
                                          </p:spTgt>
                                        </p:tgtEl>
                                      </p:cBhvr>
                                    </p:animEffect>
                                    <p:anim calcmode="lin" valueType="num">
                                      <p:cBhvr>
                                        <p:cTn id="42" dur="1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5843">
                                            <p:txEl>
                                              <p:pRg st="2" end="2"/>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584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algn="ctr" eaLnBrk="1" hangingPunct="1">
              <a:defRPr/>
            </a:pPr>
            <a:r>
              <a:rPr lang="ru-RU" smtClean="0"/>
              <a:t>Секрет 8</a:t>
            </a:r>
          </a:p>
        </p:txBody>
      </p:sp>
      <p:sp>
        <p:nvSpPr>
          <p:cNvPr id="18435" name="Rectangle 3"/>
          <p:cNvSpPr>
            <a:spLocks noGrp="1" noRot="1" noChangeArrowheads="1"/>
          </p:cNvSpPr>
          <p:nvPr>
            <p:ph type="body" idx="1"/>
          </p:nvPr>
        </p:nvSpPr>
        <p:spPr/>
        <p:txBody>
          <a:bodyPr/>
          <a:lstStyle/>
          <a:p>
            <a:pPr eaLnBrk="1" hangingPunct="1">
              <a:defRPr/>
            </a:pPr>
            <a:r>
              <a:rPr lang="ru-RU" b="1" smtClean="0"/>
              <a:t>Важно воспринимать отметки как показатели учебной температуры: двойка –это сигнал к тому, что знания приболели и им нужно лечение, а не нравоучение</a:t>
            </a:r>
            <a:br>
              <a:rPr lang="ru-RU" b="1" smtClean="0"/>
            </a:br>
            <a:r>
              <a:rPr lang="ru-RU" b="1" smtClean="0"/>
              <a:t/>
            </a:r>
            <a:br>
              <a:rPr lang="ru-RU" b="1" smtClean="0"/>
            </a:br>
            <a:endParaRPr lang="ru-RU"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algn="ctr" eaLnBrk="1" hangingPunct="1">
              <a:defRPr/>
            </a:pPr>
            <a:r>
              <a:rPr lang="ru-RU" smtClean="0"/>
              <a:t>Секрет 9</a:t>
            </a:r>
          </a:p>
        </p:txBody>
      </p:sp>
      <p:sp>
        <p:nvSpPr>
          <p:cNvPr id="19459" name="Rectangle 3"/>
          <p:cNvSpPr>
            <a:spLocks noGrp="1" noRot="1" noChangeArrowheads="1"/>
          </p:cNvSpPr>
          <p:nvPr>
            <p:ph type="body" idx="1"/>
          </p:nvPr>
        </p:nvSpPr>
        <p:spPr/>
        <p:txBody>
          <a:bodyPr/>
          <a:lstStyle/>
          <a:p>
            <a:pPr eaLnBrk="1" hangingPunct="1">
              <a:defRPr/>
            </a:pPr>
            <a:r>
              <a:rPr lang="ru-RU" b="1" smtClean="0"/>
              <a:t>Не думать, что если мама и папа хорошо учились в школе, то у них обязательно будет ребенок отличник или ударник – мы все разные</a:t>
            </a:r>
            <a:r>
              <a:rPr lang="ru-RU" smtClean="0"/>
              <a:t> </a:t>
            </a:r>
          </a:p>
        </p:txBody>
      </p:sp>
      <p:sp>
        <p:nvSpPr>
          <p:cNvPr id="15364" name="AutoShape 4">
            <a:hlinkClick r:id="rId2" action="ppaction://hlinksldjump"/>
          </p:cNvPr>
          <p:cNvSpPr>
            <a:spLocks noChangeArrowheads="1"/>
          </p:cNvSpPr>
          <p:nvPr/>
        </p:nvSpPr>
        <p:spPr bwMode="auto">
          <a:xfrm>
            <a:off x="6324600" y="4724400"/>
            <a:ext cx="1524000" cy="16764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defRPr/>
            </a:pPr>
            <a:endParaRPr lang="ru-RU" smtClean="0"/>
          </a:p>
        </p:txBody>
      </p:sp>
      <p:sp>
        <p:nvSpPr>
          <p:cNvPr id="30723" name="Rectangle 3"/>
          <p:cNvSpPr>
            <a:spLocks noGrp="1" noRot="1" noChangeArrowheads="1"/>
          </p:cNvSpPr>
          <p:nvPr>
            <p:ph type="body" idx="1"/>
          </p:nvPr>
        </p:nvSpPr>
        <p:spPr/>
        <p:txBody>
          <a:bodyPr/>
          <a:lstStyle/>
          <a:p>
            <a:pPr eaLnBrk="1" hangingPunct="1">
              <a:lnSpc>
                <a:spcPct val="80000"/>
              </a:lnSpc>
              <a:defRPr/>
            </a:pPr>
            <a:r>
              <a:rPr lang="ru-RU" sz="2800" smtClean="0"/>
              <a:t>Родителям необходимо помнить, что в учении важна не столько отметка, сколько реальные знания и умения ученика, его трудолюбие, ответственность, потребность в получении новых знаний. К тому же следует учитывать, что успешность ребенка в учении определяется множеством факторов. Не последнюю роль среди них играет вера родителей в возможности своего ребенка, а также их способность оказать ему реальную помощь в учебе.</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algn="ctr" eaLnBrk="1" hangingPunct="1">
              <a:defRPr/>
            </a:pPr>
            <a:r>
              <a:rPr lang="ru-RU" smtClean="0"/>
              <a:t>Секрет 10</a:t>
            </a:r>
          </a:p>
        </p:txBody>
      </p:sp>
      <p:sp>
        <p:nvSpPr>
          <p:cNvPr id="20483" name="Rectangle 3"/>
          <p:cNvSpPr>
            <a:spLocks noGrp="1" noRot="1" noChangeArrowheads="1"/>
          </p:cNvSpPr>
          <p:nvPr>
            <p:ph type="body" idx="1"/>
          </p:nvPr>
        </p:nvSpPr>
        <p:spPr/>
        <p:txBody>
          <a:bodyPr/>
          <a:lstStyle/>
          <a:p>
            <a:pPr eaLnBrk="1" hangingPunct="1">
              <a:defRPr/>
            </a:pPr>
            <a:r>
              <a:rPr lang="ru-RU" b="1" smtClean="0"/>
              <a:t>Ребенку ничем не помогут рассказы родителей о том, что они окончили школу с золотой медалью, а в ВУЗ с красным дипломом, зато тревожность могут сформировать</a:t>
            </a:r>
            <a:br>
              <a:rPr lang="ru-RU" b="1" smtClean="0"/>
            </a:br>
            <a:r>
              <a:rPr lang="ru-RU" b="1" smtClean="0"/>
              <a:t/>
            </a:r>
            <a:br>
              <a:rPr lang="ru-RU" b="1" smtClean="0"/>
            </a:br>
            <a:endParaRPr lang="ru-RU" b="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algn="ctr" eaLnBrk="1" hangingPunct="1">
              <a:defRPr/>
            </a:pPr>
            <a:r>
              <a:rPr lang="ru-RU" smtClean="0"/>
              <a:t>Секрет 11</a:t>
            </a:r>
          </a:p>
        </p:txBody>
      </p:sp>
      <p:sp>
        <p:nvSpPr>
          <p:cNvPr id="21507" name="Rectangle 3"/>
          <p:cNvSpPr>
            <a:spLocks noGrp="1" noRot="1" noChangeArrowheads="1"/>
          </p:cNvSpPr>
          <p:nvPr>
            <p:ph type="body" idx="1"/>
          </p:nvPr>
        </p:nvSpPr>
        <p:spPr/>
        <p:txBody>
          <a:bodyPr/>
          <a:lstStyle/>
          <a:p>
            <a:pPr eaLnBrk="1" hangingPunct="1">
              <a:defRPr/>
            </a:pPr>
            <a:r>
              <a:rPr lang="ru-RU" sz="2800" b="1" smtClean="0"/>
              <a:t>Если ругать ребенка за двойки, то у него может появиться школьная тревожность, которая сильно влияет на успешность ребенка. Даже самый умный ребенок может получить низкую отметку, если он боится, т.к страх блокирует познавательную деятельность</a:t>
            </a:r>
            <a:br>
              <a:rPr lang="ru-RU" sz="2800" b="1" smtClean="0"/>
            </a:br>
            <a:r>
              <a:rPr lang="ru-RU" sz="2800" b="1" smtClean="0"/>
              <a:t/>
            </a:r>
            <a:br>
              <a:rPr lang="ru-RU" sz="2800" b="1" smtClean="0"/>
            </a:br>
            <a:endParaRPr lang="ru-RU" sz="2800" b="1" smtClean="0"/>
          </a:p>
        </p:txBody>
      </p:sp>
      <p:sp>
        <p:nvSpPr>
          <p:cNvPr id="18436" name="AutoShape 6">
            <a:hlinkClick r:id="rId2" action="ppaction://hlinksldjump"/>
          </p:cNvPr>
          <p:cNvSpPr>
            <a:spLocks noChangeArrowheads="1"/>
          </p:cNvSpPr>
          <p:nvPr/>
        </p:nvSpPr>
        <p:spPr bwMode="auto">
          <a:xfrm>
            <a:off x="7010400" y="4876800"/>
            <a:ext cx="1295400" cy="16002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algn="ctr" eaLnBrk="1" hangingPunct="1">
              <a:defRPr/>
            </a:pPr>
            <a:r>
              <a:rPr lang="ru-RU" smtClean="0"/>
              <a:t>Если ребенок плохо учится, значит он:</a:t>
            </a:r>
          </a:p>
        </p:txBody>
      </p:sp>
      <p:sp>
        <p:nvSpPr>
          <p:cNvPr id="36867" name="Rectangle 3"/>
          <p:cNvSpPr>
            <a:spLocks noGrp="1" noRot="1" noChangeArrowheads="1"/>
          </p:cNvSpPr>
          <p:nvPr>
            <p:ph type="body" idx="1"/>
          </p:nvPr>
        </p:nvSpPr>
        <p:spPr/>
        <p:txBody>
          <a:bodyPr/>
          <a:lstStyle/>
          <a:p>
            <a:pPr eaLnBrk="1" hangingPunct="1">
              <a:defRPr/>
            </a:pPr>
            <a:r>
              <a:rPr lang="ru-RU" smtClean="0"/>
              <a:t>Потерял веру в свои силы и отстал в учебе.</a:t>
            </a:r>
          </a:p>
          <a:p>
            <a:pPr eaLnBrk="1" hangingPunct="1">
              <a:defRPr/>
            </a:pPr>
            <a:r>
              <a:rPr lang="ru-RU" smtClean="0"/>
              <a:t>Боится быть спрошенным.</a:t>
            </a:r>
          </a:p>
          <a:p>
            <a:pPr eaLnBrk="1" hangingPunct="1">
              <a:defRPr/>
            </a:pPr>
            <a:r>
              <a:rPr lang="ru-RU" smtClean="0"/>
              <a:t>Ему стыдно перед товарищами, перед учителем, перед самим собой.</a:t>
            </a:r>
          </a:p>
          <a:p>
            <a:pPr eaLnBrk="1" hangingPunct="1">
              <a:defRPr/>
            </a:pPr>
            <a:r>
              <a:rPr lang="ru-RU" smtClean="0"/>
              <a:t>Взрослые предъявляют свои требования.</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algn="ctr" eaLnBrk="1" hangingPunct="1">
              <a:defRPr/>
            </a:pPr>
            <a:r>
              <a:rPr lang="ru-RU" smtClean="0"/>
              <a:t>Секрет 12</a:t>
            </a:r>
          </a:p>
        </p:txBody>
      </p:sp>
      <p:sp>
        <p:nvSpPr>
          <p:cNvPr id="22531" name="Rectangle 3"/>
          <p:cNvSpPr>
            <a:spLocks noGrp="1" noRot="1" noChangeArrowheads="1"/>
          </p:cNvSpPr>
          <p:nvPr>
            <p:ph type="body" idx="1"/>
          </p:nvPr>
        </p:nvSpPr>
        <p:spPr/>
        <p:txBody>
          <a:bodyPr/>
          <a:lstStyle/>
          <a:p>
            <a:pPr eaLnBrk="1" hangingPunct="1">
              <a:defRPr/>
            </a:pPr>
            <a:r>
              <a:rPr lang="ru-RU" b="1" smtClean="0"/>
              <a:t>Не требовать от ребенка больше, чем он может в данный момент</a:t>
            </a:r>
            <a:r>
              <a:rPr lang="ru-RU" smtClean="0"/>
              <a:t> </a:t>
            </a:r>
          </a:p>
        </p:txBody>
      </p:sp>
      <p:sp>
        <p:nvSpPr>
          <p:cNvPr id="20484" name="AutoShape 6">
            <a:hlinkClick r:id="rId2" action="ppaction://hlinksldjump"/>
          </p:cNvPr>
          <p:cNvSpPr>
            <a:spLocks noChangeArrowheads="1"/>
          </p:cNvSpPr>
          <p:nvPr/>
        </p:nvSpPr>
        <p:spPr bwMode="auto">
          <a:xfrm>
            <a:off x="6553200" y="3733800"/>
            <a:ext cx="1676400" cy="19050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algn="ctr" eaLnBrk="1" hangingPunct="1">
              <a:defRPr/>
            </a:pPr>
            <a:r>
              <a:rPr lang="ru-RU" sz="6600" smtClean="0"/>
              <a:t>Что делать?</a:t>
            </a:r>
          </a:p>
        </p:txBody>
      </p:sp>
      <p:sp>
        <p:nvSpPr>
          <p:cNvPr id="37891" name="Rectangle 3"/>
          <p:cNvSpPr>
            <a:spLocks noGrp="1" noRot="1" noChangeArrowheads="1"/>
          </p:cNvSpPr>
          <p:nvPr>
            <p:ph type="body" idx="1"/>
          </p:nvPr>
        </p:nvSpPr>
        <p:spPr/>
        <p:txBody>
          <a:bodyPr/>
          <a:lstStyle/>
          <a:p>
            <a:pPr eaLnBrk="1" hangingPunct="1">
              <a:lnSpc>
                <a:spcPct val="80000"/>
              </a:lnSpc>
              <a:defRPr/>
            </a:pPr>
            <a:r>
              <a:rPr lang="ru-RU" sz="2400" smtClean="0"/>
              <a:t>Установить точный диагноз. </a:t>
            </a:r>
            <a:r>
              <a:rPr lang="ru-RU" sz="1700" smtClean="0"/>
              <a:t>(ухудшение самочувствия, проблемы в семье и т.д.).</a:t>
            </a:r>
          </a:p>
          <a:p>
            <a:pPr eaLnBrk="1" hangingPunct="1">
              <a:lnSpc>
                <a:spcPct val="80000"/>
              </a:lnSpc>
              <a:defRPr/>
            </a:pPr>
            <a:r>
              <a:rPr lang="ru-RU" sz="2400" smtClean="0"/>
              <a:t>Начинайте с самого малого. </a:t>
            </a:r>
          </a:p>
          <a:p>
            <a:pPr eaLnBrk="1" hangingPunct="1">
              <a:lnSpc>
                <a:spcPct val="80000"/>
              </a:lnSpc>
              <a:buFont typeface="Wingdings" panose="05000000000000000000" pitchFamily="2" charset="2"/>
              <a:buNone/>
              <a:defRPr/>
            </a:pPr>
            <a:r>
              <a:rPr lang="ru-RU" sz="1700" smtClean="0"/>
              <a:t>   (вселите чувство уверенности в своих силах; пробудите начальный интерес</a:t>
            </a:r>
            <a:r>
              <a:rPr lang="ru-RU" sz="2400" smtClean="0"/>
              <a:t>).</a:t>
            </a:r>
          </a:p>
          <a:p>
            <a:pPr eaLnBrk="1" hangingPunct="1">
              <a:lnSpc>
                <a:spcPct val="80000"/>
              </a:lnSpc>
              <a:defRPr/>
            </a:pPr>
            <a:r>
              <a:rPr lang="ru-RU" sz="2400" smtClean="0"/>
              <a:t>Придумывайте занимательные задания.</a:t>
            </a:r>
          </a:p>
          <a:p>
            <a:pPr eaLnBrk="1" hangingPunct="1">
              <a:lnSpc>
                <a:spcPct val="80000"/>
              </a:lnSpc>
              <a:defRPr/>
            </a:pPr>
            <a:r>
              <a:rPr lang="ru-RU" sz="2400" smtClean="0"/>
              <a:t>Избегайте нервозности и неоправданных конфликтов.</a:t>
            </a:r>
          </a:p>
          <a:p>
            <a:pPr eaLnBrk="1" hangingPunct="1">
              <a:lnSpc>
                <a:spcPct val="80000"/>
              </a:lnSpc>
              <a:defRPr/>
            </a:pPr>
            <a:r>
              <a:rPr lang="ru-RU" sz="2400" smtClean="0"/>
              <a:t>Следите за собой, за своей интонацией в процессе занятий с ребенком.</a:t>
            </a:r>
          </a:p>
          <a:p>
            <a:pPr eaLnBrk="1" hangingPunct="1">
              <a:lnSpc>
                <a:spcPct val="80000"/>
              </a:lnSpc>
              <a:defRPr/>
            </a:pPr>
            <a:r>
              <a:rPr lang="ru-RU" sz="2400" smtClean="0"/>
              <a:t>Обязательно отметьте первый успех ребенка.</a:t>
            </a:r>
          </a:p>
          <a:p>
            <a:pPr eaLnBrk="1" hangingPunct="1">
              <a:lnSpc>
                <a:spcPct val="80000"/>
              </a:lnSpc>
              <a:defRPr/>
            </a:pPr>
            <a:r>
              <a:rPr lang="ru-RU" sz="2400" smtClean="0"/>
              <a:t>Старайтесь развивать у ребенка чувство собственного достоинства.</a:t>
            </a:r>
          </a:p>
          <a:p>
            <a:pPr eaLnBrk="1" hangingPunct="1">
              <a:lnSpc>
                <a:spcPct val="80000"/>
              </a:lnSpc>
              <a:defRPr/>
            </a:pPr>
            <a:endParaRPr lang="ru-RU" sz="2400" smtClean="0"/>
          </a:p>
          <a:p>
            <a:pPr eaLnBrk="1" hangingPunct="1">
              <a:lnSpc>
                <a:spcPct val="80000"/>
              </a:lnSpc>
              <a:buFont typeface="Wingdings" panose="05000000000000000000" pitchFamily="2" charset="2"/>
              <a:buNone/>
              <a:defRPr/>
            </a:pPr>
            <a:endParaRPr lang="ru-RU" sz="2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algn="ctr" eaLnBrk="1" hangingPunct="1">
              <a:defRPr/>
            </a:pPr>
            <a:r>
              <a:rPr lang="ru-RU" smtClean="0"/>
              <a:t>Секрет 1</a:t>
            </a:r>
          </a:p>
        </p:txBody>
      </p:sp>
      <p:sp>
        <p:nvSpPr>
          <p:cNvPr id="9219" name="Rectangle 3"/>
          <p:cNvSpPr>
            <a:spLocks noGrp="1" noRot="1" noChangeArrowheads="1"/>
          </p:cNvSpPr>
          <p:nvPr>
            <p:ph type="body" idx="1"/>
          </p:nvPr>
        </p:nvSpPr>
        <p:spPr>
          <a:solidFill>
            <a:srgbClr val="0070C0"/>
          </a:solidFill>
          <a:ln>
            <a:solidFill>
              <a:srgbClr val="00B0F0"/>
            </a:solidFill>
          </a:ln>
        </p:spPr>
        <p:txBody>
          <a:bodyPr/>
          <a:lstStyle/>
          <a:p>
            <a:pPr eaLnBrk="1" hangingPunct="1">
              <a:defRPr/>
            </a:pPr>
            <a:r>
              <a:rPr lang="ru-RU" b="1" dirty="0" smtClean="0"/>
              <a:t> Напомнить ребенку, что домашние задания нужны для отработки того, что в классе объяснял учитель, иначе в долговременную память знания не переходят</a:t>
            </a:r>
            <a:br>
              <a:rPr lang="ru-RU" b="1" dirty="0" smtClean="0"/>
            </a:br>
            <a:r>
              <a:rPr lang="ru-RU" b="1" dirty="0" smtClean="0"/>
              <a:t/>
            </a:r>
            <a:br>
              <a:rPr lang="ru-RU" b="1" dirty="0" smtClean="0"/>
            </a:br>
            <a:endParaRPr lang="ru-RU"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algn="ctr" eaLnBrk="1" hangingPunct="1">
              <a:defRPr/>
            </a:pPr>
            <a:r>
              <a:rPr lang="ru-RU" smtClean="0"/>
              <a:t>Секрет 13</a:t>
            </a:r>
          </a:p>
        </p:txBody>
      </p:sp>
      <p:sp>
        <p:nvSpPr>
          <p:cNvPr id="23555" name="Rectangle 3"/>
          <p:cNvSpPr>
            <a:spLocks noGrp="1" noRot="1" noChangeArrowheads="1"/>
          </p:cNvSpPr>
          <p:nvPr>
            <p:ph type="body" idx="1"/>
          </p:nvPr>
        </p:nvSpPr>
        <p:spPr/>
        <p:txBody>
          <a:bodyPr/>
          <a:lstStyle/>
          <a:p>
            <a:pPr eaLnBrk="1" hangingPunct="1">
              <a:defRPr/>
            </a:pPr>
            <a:r>
              <a:rPr lang="ru-RU" sz="2800" b="1" smtClean="0"/>
              <a:t>Важно самим родителям спокойно относиться к отметкам и не требовать от ребенка только пятерок или четверок – если мама очень сильно переживает из-за отметок, то и у ребенка появляется тревожность и страх не оправдать ожидания мамы</a:t>
            </a:r>
            <a:br>
              <a:rPr lang="ru-RU" sz="2800" b="1" smtClean="0"/>
            </a:br>
            <a:r>
              <a:rPr lang="ru-RU" sz="2800" b="1" smtClean="0"/>
              <a:t/>
            </a:r>
            <a:br>
              <a:rPr lang="ru-RU" sz="2800" b="1" smtClean="0"/>
            </a:br>
            <a:endParaRPr lang="ru-RU" sz="28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algn="ctr" eaLnBrk="1" hangingPunct="1">
              <a:defRPr/>
            </a:pPr>
            <a:r>
              <a:rPr lang="ru-RU" smtClean="0"/>
              <a:t>Секрет 14</a:t>
            </a:r>
          </a:p>
        </p:txBody>
      </p:sp>
      <p:sp>
        <p:nvSpPr>
          <p:cNvPr id="24579" name="Rectangle 3"/>
          <p:cNvSpPr>
            <a:spLocks noGrp="1" noRot="1" noChangeArrowheads="1"/>
          </p:cNvSpPr>
          <p:nvPr>
            <p:ph type="body" idx="1"/>
          </p:nvPr>
        </p:nvSpPr>
        <p:spPr/>
        <p:txBody>
          <a:bodyPr/>
          <a:lstStyle/>
          <a:p>
            <a:pPr eaLnBrk="1" hangingPunct="1">
              <a:defRPr/>
            </a:pPr>
            <a:r>
              <a:rPr lang="ru-RU" b="1" smtClean="0"/>
              <a:t>Важно учить ребенка сравнивать свои достижения с его же достижениями, но в предыдущем периоде</a:t>
            </a:r>
            <a:r>
              <a:rPr lang="ru-RU"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algn="ctr" eaLnBrk="1" hangingPunct="1">
              <a:defRPr/>
            </a:pPr>
            <a:r>
              <a:rPr lang="ru-RU" smtClean="0"/>
              <a:t>Секрет 15</a:t>
            </a:r>
          </a:p>
        </p:txBody>
      </p:sp>
      <p:sp>
        <p:nvSpPr>
          <p:cNvPr id="25603" name="Rectangle 3"/>
          <p:cNvSpPr>
            <a:spLocks noGrp="1" noRot="1" noChangeArrowheads="1"/>
          </p:cNvSpPr>
          <p:nvPr>
            <p:ph type="body" idx="1"/>
          </p:nvPr>
        </p:nvSpPr>
        <p:spPr/>
        <p:txBody>
          <a:bodyPr/>
          <a:lstStyle/>
          <a:p>
            <a:pPr eaLnBrk="1" hangingPunct="1">
              <a:defRPr/>
            </a:pPr>
            <a:r>
              <a:rPr lang="ru-RU" b="1" smtClean="0"/>
              <a:t>Обязательно хвалить за успехи, создавать ситуации успеха, отмечать малейшие продвижения</a:t>
            </a:r>
            <a:r>
              <a:rPr lang="ru-RU" smtClean="0"/>
              <a:t> </a:t>
            </a:r>
          </a:p>
        </p:txBody>
      </p:sp>
      <p:sp>
        <p:nvSpPr>
          <p:cNvPr id="24580" name="AutoShape 4">
            <a:hlinkClick r:id="rId2" action="ppaction://hlinksldjump"/>
          </p:cNvPr>
          <p:cNvSpPr>
            <a:spLocks noChangeArrowheads="1"/>
          </p:cNvSpPr>
          <p:nvPr/>
        </p:nvSpPr>
        <p:spPr bwMode="auto">
          <a:xfrm>
            <a:off x="7086600" y="4191000"/>
            <a:ext cx="1447800" cy="17526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algn="ctr" eaLnBrk="1" hangingPunct="1">
              <a:defRPr/>
            </a:pPr>
            <a:r>
              <a:rPr lang="ru-RU" b="0" smtClean="0"/>
              <a:t>Система немедленного поощрения</a:t>
            </a:r>
          </a:p>
        </p:txBody>
      </p:sp>
      <p:sp>
        <p:nvSpPr>
          <p:cNvPr id="38915" name="Rectangle 3"/>
          <p:cNvSpPr>
            <a:spLocks noGrp="1" noRot="1" noChangeArrowheads="1"/>
          </p:cNvSpPr>
          <p:nvPr>
            <p:ph type="body" idx="1"/>
          </p:nvPr>
        </p:nvSpPr>
        <p:spPr/>
        <p:txBody>
          <a:bodyPr/>
          <a:lstStyle/>
          <a:p>
            <a:pPr eaLnBrk="1" hangingPunct="1">
              <a:lnSpc>
                <a:spcPct val="90000"/>
              </a:lnSpc>
              <a:defRPr/>
            </a:pPr>
            <a:r>
              <a:rPr lang="ru-RU" sz="2400" smtClean="0"/>
              <a:t>Надо придумать искусственные стимулы в виде вознаграждений, которые можно давать регулярно при небольших положительных сдвигах в учебе и поведении.</a:t>
            </a:r>
          </a:p>
          <a:p>
            <a:pPr eaLnBrk="1" hangingPunct="1">
              <a:lnSpc>
                <a:spcPct val="90000"/>
              </a:lnSpc>
              <a:defRPr/>
            </a:pPr>
            <a:r>
              <a:rPr lang="ru-RU" sz="2400" smtClean="0"/>
              <a:t>Необходима психологическая поддержка семьи. Соприсутствие заинтересованных лиц - важнейший стимул успешности работы ребенка в школе и  дома. </a:t>
            </a:r>
          </a:p>
          <a:p>
            <a:pPr eaLnBrk="1" hangingPunct="1">
              <a:lnSpc>
                <a:spcPct val="90000"/>
              </a:lnSpc>
              <a:defRPr/>
            </a:pPr>
            <a:r>
              <a:rPr lang="ru-RU" sz="2400" smtClean="0"/>
              <a:t>Учебная деятельность являeтcя совместной, распределенной - от взрослого (учителя, родителя) исходят цели и стимулирование, а от школьников – активность по их достижению.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algn="ctr" eaLnBrk="1" hangingPunct="1">
              <a:defRPr/>
            </a:pPr>
            <a:r>
              <a:rPr lang="ru-RU" smtClean="0"/>
              <a:t>Секрет 16</a:t>
            </a:r>
          </a:p>
        </p:txBody>
      </p:sp>
      <p:sp>
        <p:nvSpPr>
          <p:cNvPr id="26627" name="Rectangle 3"/>
          <p:cNvSpPr>
            <a:spLocks noGrp="1" noRot="1" noChangeArrowheads="1"/>
          </p:cNvSpPr>
          <p:nvPr>
            <p:ph type="body" idx="1"/>
          </p:nvPr>
        </p:nvSpPr>
        <p:spPr/>
        <p:txBody>
          <a:bodyPr/>
          <a:lstStyle/>
          <a:p>
            <a:pPr eaLnBrk="1" hangingPunct="1">
              <a:defRPr/>
            </a:pPr>
            <a:r>
              <a:rPr lang="ru-RU" b="1" smtClean="0"/>
              <a:t>Никогда не сравнивать достижения ребенка с другими детьми</a:t>
            </a:r>
            <a:r>
              <a:rPr lang="ru-RU" smtClean="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algn="ctr" eaLnBrk="1" hangingPunct="1">
              <a:defRPr/>
            </a:pPr>
            <a:r>
              <a:rPr lang="ru-RU" smtClean="0"/>
              <a:t>Секрет 17</a:t>
            </a:r>
          </a:p>
        </p:txBody>
      </p:sp>
      <p:sp>
        <p:nvSpPr>
          <p:cNvPr id="27651" name="Rectangle 3"/>
          <p:cNvSpPr>
            <a:spLocks noGrp="1" noRot="1" noChangeArrowheads="1"/>
          </p:cNvSpPr>
          <p:nvPr>
            <p:ph type="body" idx="1"/>
          </p:nvPr>
        </p:nvSpPr>
        <p:spPr/>
        <p:txBody>
          <a:bodyPr/>
          <a:lstStyle/>
          <a:p>
            <a:pPr eaLnBrk="1" hangingPunct="1">
              <a:defRPr/>
            </a:pPr>
            <a:r>
              <a:rPr lang="ru-RU" b="1" smtClean="0"/>
              <a:t>Ребенок должен видеть, что ошибаться –это нормально, что ошибаются и мамы, и папы и бабушки и дедушки.</a:t>
            </a:r>
            <a:br>
              <a:rPr lang="ru-RU" b="1" smtClean="0"/>
            </a:br>
            <a:r>
              <a:rPr lang="ru-RU" b="1" smtClean="0"/>
              <a:t/>
            </a:r>
            <a:br>
              <a:rPr lang="ru-RU" b="1" smtClean="0"/>
            </a:br>
            <a:endParaRPr lang="ru-RU" b="1"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algn="ctr" eaLnBrk="1" hangingPunct="1">
              <a:defRPr/>
            </a:pPr>
            <a:r>
              <a:rPr lang="ru-RU" smtClean="0"/>
              <a:t>Секрет 18</a:t>
            </a:r>
          </a:p>
        </p:txBody>
      </p:sp>
      <p:sp>
        <p:nvSpPr>
          <p:cNvPr id="28675" name="Rectangle 3"/>
          <p:cNvSpPr>
            <a:spLocks noGrp="1" noRot="1" noChangeArrowheads="1"/>
          </p:cNvSpPr>
          <p:nvPr>
            <p:ph type="body" idx="1"/>
          </p:nvPr>
        </p:nvSpPr>
        <p:spPr/>
        <p:txBody>
          <a:bodyPr/>
          <a:lstStyle/>
          <a:p>
            <a:pPr eaLnBrk="1" hangingPunct="1">
              <a:lnSpc>
                <a:spcPct val="90000"/>
              </a:lnSpc>
              <a:defRPr/>
            </a:pPr>
            <a:r>
              <a:rPr lang="ru-RU" b="1" smtClean="0"/>
              <a:t>Дети часто воспринимают отметку за работу, как отметку собственной личности, поэтому надо быть предельно тактичным в общении с ребенком и учить разделять: «Я хороший, но в работе я сделал 20 ошибок и поэтому получил 2»</a:t>
            </a:r>
            <a:br>
              <a:rPr lang="ru-RU" b="1" smtClean="0"/>
            </a:br>
            <a:r>
              <a:rPr lang="ru-RU" b="1" smtClean="0"/>
              <a:t/>
            </a:r>
            <a:br>
              <a:rPr lang="ru-RU" b="1" smtClean="0"/>
            </a:br>
            <a:endParaRPr lang="ru-RU" b="1"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algn="ctr" eaLnBrk="1" hangingPunct="1">
              <a:defRPr/>
            </a:pPr>
            <a:r>
              <a:rPr lang="ru-RU" smtClean="0"/>
              <a:t>Секрет 19</a:t>
            </a:r>
          </a:p>
        </p:txBody>
      </p:sp>
      <p:sp>
        <p:nvSpPr>
          <p:cNvPr id="29699" name="Rectangle 3"/>
          <p:cNvSpPr>
            <a:spLocks noGrp="1" noRot="1" noChangeArrowheads="1"/>
          </p:cNvSpPr>
          <p:nvPr>
            <p:ph type="body" idx="1"/>
          </p:nvPr>
        </p:nvSpPr>
        <p:spPr/>
        <p:txBody>
          <a:bodyPr/>
          <a:lstStyle/>
          <a:p>
            <a:pPr eaLnBrk="1" hangingPunct="1">
              <a:defRPr/>
            </a:pPr>
            <a:r>
              <a:rPr lang="ru-RU" b="1" smtClean="0"/>
              <a:t>Важно ребенка настраивать на то, что если верить в успех и стараться, то все обязательно получится)))</a:t>
            </a:r>
          </a:p>
        </p:txBody>
      </p:sp>
      <p:sp>
        <p:nvSpPr>
          <p:cNvPr id="29700" name="AutoShape 4">
            <a:hlinkClick r:id="rId2" action="ppaction://hlinksldjump"/>
          </p:cNvPr>
          <p:cNvSpPr>
            <a:spLocks noChangeArrowheads="1"/>
          </p:cNvSpPr>
          <p:nvPr/>
        </p:nvSpPr>
        <p:spPr bwMode="auto">
          <a:xfrm>
            <a:off x="6477000" y="4114800"/>
            <a:ext cx="1676400" cy="20574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algn="ctr" eaLnBrk="1" hangingPunct="1">
              <a:defRPr/>
            </a:pPr>
            <a:r>
              <a:rPr lang="ru-RU" sz="2400" smtClean="0"/>
              <a:t>Сделать первый шаг по воспитанию самостоятельности поможет следующий простой	прием - составление расписания выполнения домашних заданий.</a:t>
            </a:r>
          </a:p>
        </p:txBody>
      </p:sp>
      <p:sp>
        <p:nvSpPr>
          <p:cNvPr id="39939" name="Rectangle 3"/>
          <p:cNvSpPr>
            <a:spLocks noGrp="1" noRot="1" noChangeArrowheads="1"/>
          </p:cNvSpPr>
          <p:nvPr>
            <p:ph type="body" idx="1"/>
          </p:nvPr>
        </p:nvSpPr>
        <p:spPr/>
        <p:txBody>
          <a:bodyPr/>
          <a:lstStyle/>
          <a:p>
            <a:pPr eaLnBrk="1" hangingPunct="1">
              <a:lnSpc>
                <a:spcPct val="90000"/>
              </a:lnSpc>
              <a:defRPr/>
            </a:pPr>
            <a:r>
              <a:rPr lang="ru-RU" sz="2400" smtClean="0"/>
              <a:t>письменные уроки нужно чередовать с устными. </a:t>
            </a:r>
          </a:p>
          <a:p>
            <a:pPr eaLnBrk="1" hangingPunct="1">
              <a:lnSpc>
                <a:spcPct val="90000"/>
              </a:lnSpc>
              <a:defRPr/>
            </a:pPr>
            <a:r>
              <a:rPr lang="ru-RU" sz="2400" smtClean="0"/>
              <a:t>желательно задание выполнять в тот день, когда его задали, чтобы не забыть пройденное на уроке. </a:t>
            </a:r>
          </a:p>
          <a:p>
            <a:pPr eaLnBrk="1" hangingPunct="1">
              <a:lnSpc>
                <a:spcPct val="90000"/>
              </a:lnSpc>
              <a:defRPr/>
            </a:pPr>
            <a:r>
              <a:rPr lang="ru-RU" sz="2400" smtClean="0"/>
              <a:t>Задания по чтению (пересказ) и иностранный язык нужно повторить несколько раз </a:t>
            </a:r>
          </a:p>
          <a:p>
            <a:pPr eaLnBrk="1" hangingPunct="1">
              <a:lnSpc>
                <a:spcPct val="90000"/>
              </a:lnSpc>
              <a:defRPr/>
            </a:pPr>
            <a:r>
              <a:rPr lang="ru-RU" sz="2400" smtClean="0"/>
              <a:t>Распределить заданные уроки равномерно по дням недели, чтобы не было «то густо, то пусто». </a:t>
            </a:r>
          </a:p>
          <a:p>
            <a:pPr eaLnBrk="1" hangingPunct="1">
              <a:lnSpc>
                <a:spcPct val="90000"/>
              </a:lnSpc>
              <a:defRPr/>
            </a:pPr>
            <a:r>
              <a:rPr lang="ru-RU" sz="2400" smtClean="0"/>
              <a:t>Интенсивное выполнение какого-то одного урока не должно продолжаться больше 30 минут </a:t>
            </a:r>
          </a:p>
          <a:p>
            <a:pPr eaLnBrk="1" hangingPunct="1">
              <a:lnSpc>
                <a:spcPct val="90000"/>
              </a:lnSpc>
              <a:defRPr/>
            </a:pPr>
            <a:endParaRPr lang="ru-RU"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J03433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2800" y="2514600"/>
            <a:ext cx="168433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WordArt 3"/>
          <p:cNvSpPr>
            <a:spLocks noChangeArrowheads="1" noChangeShapeType="1" noTextEdit="1"/>
          </p:cNvSpPr>
          <p:nvPr/>
        </p:nvSpPr>
        <p:spPr bwMode="auto">
          <a:xfrm>
            <a:off x="2971800" y="1981200"/>
            <a:ext cx="2895600" cy="523875"/>
          </a:xfrm>
          <a:prstGeom prst="rect">
            <a:avLst/>
          </a:prstGeom>
        </p:spPr>
        <p:txBody>
          <a:bodyPr wrap="none" fromWordArt="1">
            <a:prstTxWarp prst="textPlain">
              <a:avLst>
                <a:gd name="adj" fmla="val 50000"/>
              </a:avLst>
            </a:prstTxWarp>
          </a:bodyPr>
          <a:lstStyle/>
          <a:p>
            <a:r>
              <a:rPr lang="ru-RU" sz="3600" kern="10">
                <a:ln w="9525">
                  <a:solidFill>
                    <a:srgbClr val="000000"/>
                  </a:solidFill>
                  <a:round/>
                  <a:headEnd/>
                  <a:tailEnd/>
                </a:ln>
                <a:cs typeface="Arial" panose="020B0604020202020204" pitchFamily="34" charset="0"/>
              </a:rPr>
              <a:t>желание</a:t>
            </a:r>
          </a:p>
        </p:txBody>
      </p:sp>
      <p:sp>
        <p:nvSpPr>
          <p:cNvPr id="31748" name="WordArt 4"/>
          <p:cNvSpPr>
            <a:spLocks noChangeArrowheads="1" noChangeShapeType="1" noTextEdit="1"/>
          </p:cNvSpPr>
          <p:nvPr/>
        </p:nvSpPr>
        <p:spPr bwMode="auto">
          <a:xfrm>
            <a:off x="2971800" y="4495800"/>
            <a:ext cx="2895600" cy="523875"/>
          </a:xfrm>
          <a:prstGeom prst="rect">
            <a:avLst/>
          </a:prstGeom>
        </p:spPr>
        <p:txBody>
          <a:bodyPr wrap="none" fromWordArt="1">
            <a:prstTxWarp prst="textPlain">
              <a:avLst>
                <a:gd name="adj" fmla="val 50000"/>
              </a:avLst>
            </a:prstTxWarp>
          </a:bodyPr>
          <a:lstStyle/>
          <a:p>
            <a:r>
              <a:rPr lang="ru-RU" sz="3600" kern="10">
                <a:ln w="9525">
                  <a:solidFill>
                    <a:srgbClr val="000000"/>
                  </a:solidFill>
                  <a:round/>
                  <a:headEnd/>
                  <a:tailEnd/>
                </a:ln>
                <a:cs typeface="Arial" panose="020B0604020202020204" pitchFamily="34" charset="0"/>
              </a:rPr>
              <a:t>учиться</a:t>
            </a:r>
          </a:p>
        </p:txBody>
      </p:sp>
      <p:sp>
        <p:nvSpPr>
          <p:cNvPr id="31749" name="Text Box 5"/>
          <p:cNvSpPr txBox="1">
            <a:spLocks noChangeArrowheads="1"/>
          </p:cNvSpPr>
          <p:nvPr/>
        </p:nvSpPr>
        <p:spPr bwMode="auto">
          <a:xfrm>
            <a:off x="3200400" y="5257800"/>
            <a:ext cx="35814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b="1">
                <a:latin typeface="Verdana" panose="020B0604030504040204" pitchFamily="34" charset="0"/>
              </a:rPr>
              <a:t>5</a:t>
            </a:r>
          </a:p>
          <a:p>
            <a:pPr eaLnBrk="1" hangingPunct="1">
              <a:spcBef>
                <a:spcPct val="50000"/>
              </a:spcBef>
            </a:pPr>
            <a:r>
              <a:rPr lang="ru-RU" altLang="ru-RU" b="1">
                <a:latin typeface="Verdana" panose="020B0604030504040204" pitchFamily="34" charset="0"/>
              </a:rPr>
              <a:t>Выполнение</a:t>
            </a:r>
          </a:p>
          <a:p>
            <a:pPr eaLnBrk="1" hangingPunct="1">
              <a:spcBef>
                <a:spcPct val="50000"/>
              </a:spcBef>
            </a:pPr>
            <a:r>
              <a:rPr lang="ru-RU" altLang="ru-RU" b="1">
                <a:latin typeface="Verdana" panose="020B0604030504040204" pitchFamily="34" charset="0"/>
              </a:rPr>
              <a:t>установленных правил</a:t>
            </a:r>
          </a:p>
        </p:txBody>
      </p:sp>
      <p:sp>
        <p:nvSpPr>
          <p:cNvPr id="31750" name="Text Box 6"/>
          <p:cNvSpPr txBox="1">
            <a:spLocks noChangeArrowheads="1"/>
          </p:cNvSpPr>
          <p:nvPr/>
        </p:nvSpPr>
        <p:spPr bwMode="auto">
          <a:xfrm>
            <a:off x="6172200" y="3048000"/>
            <a:ext cx="25908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b="1">
                <a:latin typeface="Verdana" panose="020B0604030504040204" pitchFamily="34" charset="0"/>
              </a:rPr>
              <a:t>2</a:t>
            </a:r>
          </a:p>
          <a:p>
            <a:pPr eaLnBrk="1" hangingPunct="1">
              <a:spcBef>
                <a:spcPct val="50000"/>
              </a:spcBef>
            </a:pPr>
            <a:r>
              <a:rPr lang="ru-RU" altLang="ru-RU" b="1">
                <a:latin typeface="Verdana" panose="020B0604030504040204" pitchFamily="34" charset="0"/>
              </a:rPr>
              <a:t>Положительные </a:t>
            </a:r>
          </a:p>
          <a:p>
            <a:pPr eaLnBrk="1" hangingPunct="1">
              <a:spcBef>
                <a:spcPct val="50000"/>
              </a:spcBef>
            </a:pPr>
            <a:r>
              <a:rPr lang="ru-RU" altLang="ru-RU" b="1">
                <a:latin typeface="Verdana" panose="020B0604030504040204" pitchFamily="34" charset="0"/>
              </a:rPr>
              <a:t>установки</a:t>
            </a:r>
          </a:p>
        </p:txBody>
      </p:sp>
      <p:sp>
        <p:nvSpPr>
          <p:cNvPr id="31751" name="Text Box 7"/>
          <p:cNvSpPr txBox="1">
            <a:spLocks noChangeArrowheads="1"/>
          </p:cNvSpPr>
          <p:nvPr/>
        </p:nvSpPr>
        <p:spPr bwMode="auto">
          <a:xfrm>
            <a:off x="1066800" y="381000"/>
            <a:ext cx="19812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b="1">
                <a:latin typeface="Verdana" panose="020B0604030504040204" pitchFamily="34" charset="0"/>
              </a:rPr>
              <a:t>3</a:t>
            </a:r>
          </a:p>
          <a:p>
            <a:pPr eaLnBrk="1" hangingPunct="1">
              <a:spcBef>
                <a:spcPct val="50000"/>
              </a:spcBef>
            </a:pPr>
            <a:r>
              <a:rPr lang="ru-RU" altLang="ru-RU" b="1">
                <a:latin typeface="Verdana" panose="020B0604030504040204" pitchFamily="34" charset="0"/>
              </a:rPr>
              <a:t>Любовь родителей</a:t>
            </a:r>
          </a:p>
        </p:txBody>
      </p:sp>
      <p:sp>
        <p:nvSpPr>
          <p:cNvPr id="31752" name="Text Box 8"/>
          <p:cNvSpPr txBox="1">
            <a:spLocks noChangeArrowheads="1"/>
          </p:cNvSpPr>
          <p:nvPr/>
        </p:nvSpPr>
        <p:spPr bwMode="auto">
          <a:xfrm>
            <a:off x="304800" y="3200400"/>
            <a:ext cx="1882775"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b="1">
                <a:latin typeface="Verdana" panose="020B0604030504040204" pitchFamily="34" charset="0"/>
              </a:rPr>
              <a:t>4</a:t>
            </a:r>
          </a:p>
          <a:p>
            <a:pPr eaLnBrk="1" hangingPunct="1">
              <a:spcBef>
                <a:spcPct val="50000"/>
              </a:spcBef>
            </a:pPr>
            <a:r>
              <a:rPr lang="ru-RU" altLang="ru-RU" b="1">
                <a:latin typeface="Verdana" panose="020B0604030504040204" pitchFamily="34" charset="0"/>
              </a:rPr>
              <a:t>Приучение </a:t>
            </a:r>
          </a:p>
          <a:p>
            <a:pPr eaLnBrk="1" hangingPunct="1">
              <a:spcBef>
                <a:spcPct val="50000"/>
              </a:spcBef>
            </a:pPr>
            <a:r>
              <a:rPr lang="ru-RU" altLang="ru-RU" b="1">
                <a:latin typeface="Verdana" panose="020B0604030504040204" pitchFamily="34" charset="0"/>
              </a:rPr>
              <a:t>к режиму</a:t>
            </a:r>
          </a:p>
        </p:txBody>
      </p:sp>
      <p:sp>
        <p:nvSpPr>
          <p:cNvPr id="31753" name="Text Box 9"/>
          <p:cNvSpPr txBox="1">
            <a:spLocks noChangeArrowheads="1"/>
          </p:cNvSpPr>
          <p:nvPr/>
        </p:nvSpPr>
        <p:spPr bwMode="auto">
          <a:xfrm>
            <a:off x="6858000" y="381000"/>
            <a:ext cx="1577975"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RU" b="1">
                <a:latin typeface="Verdana" panose="020B0604030504040204" pitchFamily="34" charset="0"/>
              </a:rPr>
              <a:t>1</a:t>
            </a:r>
          </a:p>
          <a:p>
            <a:pPr eaLnBrk="1" hangingPunct="1">
              <a:spcBef>
                <a:spcPct val="50000"/>
              </a:spcBef>
            </a:pPr>
            <a:r>
              <a:rPr lang="ru-RU" altLang="ru-RU" b="1">
                <a:latin typeface="Verdana" panose="020B0604030504040204" pitchFamily="34" charset="0"/>
              </a:rPr>
              <a:t>Вера в успех</a:t>
            </a:r>
          </a:p>
        </p:txBody>
      </p:sp>
      <p:sp>
        <p:nvSpPr>
          <p:cNvPr id="31754" name="Line 10"/>
          <p:cNvSpPr>
            <a:spLocks noChangeShapeType="1"/>
          </p:cNvSpPr>
          <p:nvPr/>
        </p:nvSpPr>
        <p:spPr bwMode="auto">
          <a:xfrm flipH="1">
            <a:off x="6172200" y="1219200"/>
            <a:ext cx="914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31755" name="Line 11"/>
          <p:cNvSpPr>
            <a:spLocks noChangeShapeType="1"/>
          </p:cNvSpPr>
          <p:nvPr/>
        </p:nvSpPr>
        <p:spPr bwMode="auto">
          <a:xfrm flipH="1" flipV="1">
            <a:off x="5867400" y="3124200"/>
            <a:ext cx="1143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31756" name="Line 12"/>
          <p:cNvSpPr>
            <a:spLocks noChangeShapeType="1"/>
          </p:cNvSpPr>
          <p:nvPr/>
        </p:nvSpPr>
        <p:spPr bwMode="auto">
          <a:xfrm flipV="1">
            <a:off x="2057400" y="3581400"/>
            <a:ext cx="838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31757" name="Line 13"/>
          <p:cNvSpPr>
            <a:spLocks noChangeShapeType="1"/>
          </p:cNvSpPr>
          <p:nvPr/>
        </p:nvSpPr>
        <p:spPr bwMode="auto">
          <a:xfrm>
            <a:off x="2057400" y="1600200"/>
            <a:ext cx="7620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31758" name="Line 14"/>
          <p:cNvSpPr>
            <a:spLocks noChangeShapeType="1"/>
          </p:cNvSpPr>
          <p:nvPr/>
        </p:nvSpPr>
        <p:spPr bwMode="auto">
          <a:xfrm flipV="1">
            <a:off x="4419600" y="5181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algn="ctr" eaLnBrk="1" hangingPunct="1">
              <a:defRPr/>
            </a:pPr>
            <a:r>
              <a:rPr lang="ru-RU" smtClean="0"/>
              <a:t>Секрет 2</a:t>
            </a:r>
          </a:p>
        </p:txBody>
      </p:sp>
      <p:sp>
        <p:nvSpPr>
          <p:cNvPr id="10243" name="Rectangle 3"/>
          <p:cNvSpPr>
            <a:spLocks noGrp="1" noRot="1" noChangeArrowheads="1"/>
          </p:cNvSpPr>
          <p:nvPr>
            <p:ph type="body" idx="1"/>
          </p:nvPr>
        </p:nvSpPr>
        <p:spPr/>
        <p:txBody>
          <a:bodyPr/>
          <a:lstStyle/>
          <a:p>
            <a:pPr eaLnBrk="1" hangingPunct="1">
              <a:defRPr/>
            </a:pPr>
            <a:r>
              <a:rPr lang="ru-RU" b="1" smtClean="0"/>
              <a:t>Навык выполнения домашней работы без помощи и поддержки взрослого практически не формируется, таковы законы усвоения</a:t>
            </a:r>
            <a:br>
              <a:rPr lang="ru-RU" b="1" smtClean="0"/>
            </a:br>
            <a:r>
              <a:rPr lang="ru-RU" b="1" smtClean="0"/>
              <a:t/>
            </a:r>
            <a:br>
              <a:rPr lang="ru-RU" b="1" smtClean="0"/>
            </a:br>
            <a:endParaRPr lang="ru-RU" b="1" smtClean="0"/>
          </a:p>
        </p:txBody>
      </p:sp>
      <p:sp>
        <p:nvSpPr>
          <p:cNvPr id="5124" name="AutoShape 4">
            <a:hlinkClick r:id="rId2" action="ppaction://hlinksldjump"/>
          </p:cNvPr>
          <p:cNvSpPr>
            <a:spLocks noChangeArrowheads="1"/>
          </p:cNvSpPr>
          <p:nvPr/>
        </p:nvSpPr>
        <p:spPr bwMode="auto">
          <a:xfrm>
            <a:off x="6477000" y="4800600"/>
            <a:ext cx="1295400" cy="15240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8" name="Rectangle 6"/>
          <p:cNvSpPr>
            <a:spLocks noGrp="1" noRot="1" noChangeArrowheads="1"/>
          </p:cNvSpPr>
          <p:nvPr>
            <p:ph type="body" idx="1"/>
          </p:nvPr>
        </p:nvSpPr>
        <p:spPr>
          <a:xfrm>
            <a:off x="838200" y="381000"/>
            <a:ext cx="8007350" cy="6019800"/>
          </a:xfrm>
        </p:spPr>
        <p:txBody>
          <a:bodyPr/>
          <a:lstStyle/>
          <a:p>
            <a:pPr eaLnBrk="1" hangingPunct="1">
              <a:lnSpc>
                <a:spcPct val="90000"/>
              </a:lnSpc>
              <a:defRPr/>
            </a:pPr>
            <a:r>
              <a:rPr lang="ru-RU" sz="2800" smtClean="0"/>
              <a:t>Детские неудачи часто оказываются не причиной, а следствием родительских разочарований. Это происходит, когда родительские притязания основаны на абстрактных представлениях об идеальном ребенке. Крах собственных надежд неминуемо становится для детей источником страдания, неудач, потери уверенности. Нормальный ребенок должен протестовать против того, что родительская любовь направлена не на него, а на некий идеал, на который ребенок, может, и не хочет походить. Некоторые дети, попадая в ситуацию завышенных требований, могут совершенно пасть духом, забросить учебу.</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WordArt 4"/>
          <p:cNvSpPr>
            <a:spLocks noChangeArrowheads="1" noChangeShapeType="1" noTextEdit="1"/>
          </p:cNvSpPr>
          <p:nvPr/>
        </p:nvSpPr>
        <p:spPr bwMode="auto">
          <a:xfrm>
            <a:off x="914400" y="990600"/>
            <a:ext cx="7467600" cy="457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Любите </a:t>
            </a:r>
          </a:p>
          <a:p>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своих </a:t>
            </a:r>
          </a:p>
          <a:p>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детей</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Rot="1" noChangeArrowheads="1"/>
          </p:cNvSpPr>
          <p:nvPr>
            <p:ph type="body" idx="1"/>
          </p:nvPr>
        </p:nvSpPr>
        <p:spPr>
          <a:xfrm>
            <a:off x="838200" y="457200"/>
            <a:ext cx="8007350" cy="5638800"/>
          </a:xfrm>
        </p:spPr>
        <p:txBody>
          <a:bodyPr/>
          <a:lstStyle/>
          <a:p>
            <a:pPr eaLnBrk="1" hangingPunct="1">
              <a:lnSpc>
                <a:spcPct val="90000"/>
              </a:lnSpc>
              <a:defRPr/>
            </a:pPr>
            <a:r>
              <a:rPr lang="ru-RU" sz="2800" smtClean="0"/>
              <a:t>Общее дело ребенка и взрослого – познание себя и другого, каким бы ни был предмет их сотрудничества. А зачастую педагогические усилия родителей вырождаются во внешние дела. </a:t>
            </a:r>
            <a:r>
              <a:rPr lang="ru-RU" sz="2800" b="1" u="sng" smtClean="0"/>
              <a:t>Хорошо будет учиться тот ребенок, родители которого открывают его тетради, чтобы понять, какие трудности он испытывает</a:t>
            </a:r>
            <a:r>
              <a:rPr lang="ru-RU" sz="2800" b="1" smtClean="0"/>
              <a:t>.</a:t>
            </a:r>
            <a:r>
              <a:rPr lang="ru-RU" sz="2800" smtClean="0"/>
              <a:t> Основная часть учебных трудностей является следствием родительских упущений в дошкольном возрасте. Спохватываясь слишком поздно, родители перегружают ребенка.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577" name="Group 545"/>
          <p:cNvGraphicFramePr>
            <a:graphicFrameLocks noGrp="1"/>
          </p:cNvGraphicFramePr>
          <p:nvPr/>
        </p:nvGraphicFramePr>
        <p:xfrm>
          <a:off x="0" y="1328738"/>
          <a:ext cx="9144000" cy="5608637"/>
        </p:xfrm>
        <a:graphic>
          <a:graphicData uri="http://schemas.openxmlformats.org/drawingml/2006/table">
            <a:tbl>
              <a:tblPr/>
              <a:tblGrid>
                <a:gridCol w="3017838"/>
                <a:gridCol w="3108325"/>
                <a:gridCol w="3017837"/>
              </a:tblGrid>
              <a:tr h="51818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Arial" charset="0"/>
                          <a:ea typeface="Times New Roman" pitchFamily="18" charset="0"/>
                          <a:cs typeface="Arial" charset="0"/>
                        </a:rPr>
                        <a:t>Феноменология трудностей</a:t>
                      </a:r>
                      <a:endParaRPr kumimoji="0" lang="ru-RU"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Arial" charset="0"/>
                          <a:ea typeface="Times New Roman" pitchFamily="18" charset="0"/>
                          <a:cs typeface="Arial" charset="0"/>
                        </a:rPr>
                        <a:t>Возможные психологические причины</a:t>
                      </a:r>
                      <a:endParaRPr kumimoji="0" lang="ru-RU"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Arial" charset="0"/>
                          <a:ea typeface="Times New Roman" pitchFamily="18" charset="0"/>
                          <a:cs typeface="Arial" charset="0"/>
                        </a:rPr>
                        <a:t>Психодиагностические методики</a:t>
                      </a:r>
                      <a:endParaRPr kumimoji="0" lang="ru-RU" sz="14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01179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В письменных работах пропускает буквы</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развития фонематического слуха</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Слабая концентрация внимания</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Несформированность приемов самоконтроля</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Индивидуально-типологические особенности личности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Другие психологические причины</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Тест различения и выбора фонем</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концентрации и устойчивости внимания</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«Узор»</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Рене Жиля</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07865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Неразвитость орфографической зоркости</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развития произвольности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Несформированность приемов учебной деятельности (самоконтроля, умения действовать по правилу)</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объема и распределения внимания</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кратковременной памяти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Слабое развитие фонематического слуха</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Другие психологические причины</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«Графический диктант»</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«Узор»</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изучения объема и распределения внимания</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«Оперативная память»</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Тест различения и выбора фонем</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5860" name="Rectangle 541"/>
          <p:cNvSpPr>
            <a:spLocks noGrp="1" noRot="1" noChangeArrowheads="1"/>
          </p:cNvSpPr>
          <p:nvPr>
            <p:ph type="title"/>
          </p:nvPr>
        </p:nvSpPr>
        <p:spPr/>
        <p:txBody>
          <a:bodyPr/>
          <a:lstStyle/>
          <a:p>
            <a:pPr algn="ctr" eaLnBrk="1" hangingPunct="1"/>
            <a:r>
              <a:rPr lang="ru-RU" altLang="ru-RU" sz="2800" b="0" smtClean="0">
                <a:solidFill>
                  <a:srgbClr val="BF6000"/>
                </a:solidFill>
                <a:effectLst/>
              </a:rPr>
              <a:t>Трудности в обучении у младших школьников и возможные причины</a:t>
            </a:r>
            <a:br>
              <a:rPr lang="ru-RU" altLang="ru-RU" sz="2800" b="0" smtClean="0">
                <a:solidFill>
                  <a:srgbClr val="BF6000"/>
                </a:solidFill>
                <a:effectLst/>
              </a:rPr>
            </a:br>
            <a:r>
              <a:rPr lang="ru-RU" altLang="ru-RU" sz="2800" b="0" smtClean="0">
                <a:solidFill>
                  <a:schemeClr val="tx1"/>
                </a:solidFill>
                <a:effectLst/>
              </a:rPr>
              <a:t/>
            </a:r>
            <a:br>
              <a:rPr lang="ru-RU" altLang="ru-RU" sz="2800" b="0" smtClean="0">
                <a:solidFill>
                  <a:schemeClr val="tx1"/>
                </a:solidFill>
                <a:effectLst/>
              </a:rPr>
            </a:br>
            <a:endParaRPr lang="ru-RU" altLang="ru-RU" sz="2800" b="0" smtClean="0">
              <a:solidFill>
                <a:schemeClr val="tx1"/>
              </a:solidFill>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261" name="Group 37"/>
          <p:cNvGraphicFramePr>
            <a:graphicFrameLocks noGrp="1"/>
          </p:cNvGraphicFramePr>
          <p:nvPr/>
        </p:nvGraphicFramePr>
        <p:xfrm>
          <a:off x="0" y="609600"/>
          <a:ext cx="9144000" cy="4754563"/>
        </p:xfrm>
        <a:graphic>
          <a:graphicData uri="http://schemas.openxmlformats.org/drawingml/2006/table">
            <a:tbl>
              <a:tblPr/>
              <a:tblGrid>
                <a:gridCol w="3017838"/>
                <a:gridCol w="3108325"/>
                <a:gridCol w="3017837"/>
              </a:tblGrid>
              <a:tr h="2225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Невнимателен и рассеян</a:t>
                      </a:r>
                    </a:p>
                  </a:txBody>
                  <a:tcPr marT="45726" marB="4572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объема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Преобладающая мотивация учения – игровая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Другие психологические причины</a:t>
                      </a:r>
                    </a:p>
                  </a:txBody>
                  <a:tcPr marT="45726" marB="4572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объема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изучения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изучения мотивации (по Белопольской)</a:t>
                      </a:r>
                    </a:p>
                  </a:txBody>
                  <a:tcPr marT="45726" marB="4572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5292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Испытывает трудности при решении математических задач</a:t>
                      </a:r>
                    </a:p>
                  </a:txBody>
                  <a:tcPr marT="45726" marB="4572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развития общего интеллекта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Слабое понимание грамматических конструкций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Несформированность умения ориентироваться на систему признаков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образного мышления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Другие психологические причины</a:t>
                      </a:r>
                    </a:p>
                  </a:txBody>
                  <a:tcPr marT="45726" marB="4572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Векслера (для соответствующего возраста)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осмысления на основе слухового восприятия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«Рисование по точкам»</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«Лабиринт»</a:t>
                      </a:r>
                    </a:p>
                  </a:txBody>
                  <a:tcPr marT="45726" marB="45726"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62" name="Group 82"/>
          <p:cNvGraphicFramePr>
            <a:graphicFrameLocks noGrp="1"/>
          </p:cNvGraphicFramePr>
          <p:nvPr/>
        </p:nvGraphicFramePr>
        <p:xfrm>
          <a:off x="0" y="762000"/>
          <a:ext cx="9144000" cy="5181600"/>
        </p:xfrm>
        <a:graphic>
          <a:graphicData uri="http://schemas.openxmlformats.org/drawingml/2006/table">
            <a:tbl>
              <a:tblPr/>
              <a:tblGrid>
                <a:gridCol w="3048000"/>
                <a:gridCol w="3048000"/>
                <a:gridCol w="3048000"/>
              </a:tblGrid>
              <a:tr h="3336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Испытывает затруднения при пересказывании текста</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умения планировать свои действия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Слабое развитие логического запоминания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речевого развития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образного мышления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Низкий уровень развития логических операций (анализа, обобщения, систематизации)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Заниженная самооценка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7.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«Запомни пару»</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Эббингауза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«Лабиринт»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Методика «Сапожки», методика «Заполни пустую клетку»</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Шкала самооценки (Ч.Д.Спилбергера и Ю.Л.Ханина)</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44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Неусидчив</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Индивидуально-типологические особенности личности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развития волевой сферы</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темперамента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«Графический диктант», «Домик»</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348" name="Group 100"/>
          <p:cNvGraphicFramePr>
            <a:graphicFrameLocks noGrp="1"/>
          </p:cNvGraphicFramePr>
          <p:nvPr/>
        </p:nvGraphicFramePr>
        <p:xfrm>
          <a:off x="0" y="1219200"/>
          <a:ext cx="9144000" cy="5062538"/>
        </p:xfrm>
        <a:graphic>
          <a:graphicData uri="http://schemas.openxmlformats.org/drawingml/2006/table">
            <a:tbl>
              <a:tblPr/>
              <a:tblGrid>
                <a:gridCol w="3048000"/>
                <a:gridCol w="3048000"/>
                <a:gridCol w="3048000"/>
              </a:tblGrid>
              <a:tr h="280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7. Трудно понимает объяснение с первого раза</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приемов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Слабая концентрация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развития восприятия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Низкий уровень развития общего интеллекта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Модификация метода Пьерона-Рузера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изучения восприятия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«Домик»,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Методика Векслера (для соответствующего возраста)</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62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8. Постоянная грязь в тетради</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Слабое развитие тонкой моторики пальцев рук</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Несформированность приемов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Недостаточный объем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кратковременной памяти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«Змейка»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определения объема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«Оперативная память»</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86" name="Group 82"/>
          <p:cNvGraphicFramePr>
            <a:graphicFrameLocks noGrp="1"/>
          </p:cNvGraphicFramePr>
          <p:nvPr/>
        </p:nvGraphicFramePr>
        <p:xfrm>
          <a:off x="0" y="1114425"/>
          <a:ext cx="9144000" cy="4752975"/>
        </p:xfrm>
        <a:graphic>
          <a:graphicData uri="http://schemas.openxmlformats.org/drawingml/2006/table">
            <a:tbl>
              <a:tblPr/>
              <a:tblGrid>
                <a:gridCol w="3048000"/>
                <a:gridCol w="3048000"/>
                <a:gridCol w="3048000"/>
              </a:tblGrid>
              <a:tr h="3308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9. Плохое знание таблицы сложения (умножения)</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развития механической памяти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развития долговременной памяти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Развитие общего интеллекта ниже возрастной нормы</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Слабая концентрация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Несформированность приемов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7.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изучения логического и механического запоминания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долговременной памяти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Векслера (для соответствующего возраста)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Методика изучения концентрации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Методика «Узор»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444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10. Не справляется с заданиями для самостоятельной работы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приемов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«Графический диктант»</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308" name="Group 36"/>
          <p:cNvGraphicFramePr>
            <a:graphicFrameLocks noGrp="1"/>
          </p:cNvGraphicFramePr>
          <p:nvPr/>
        </p:nvGraphicFramePr>
        <p:xfrm>
          <a:off x="0" y="1219200"/>
          <a:ext cx="9144000" cy="5127625"/>
        </p:xfrm>
        <a:graphic>
          <a:graphicData uri="http://schemas.openxmlformats.org/drawingml/2006/table">
            <a:tbl>
              <a:tblPr/>
              <a:tblGrid>
                <a:gridCol w="3048000"/>
                <a:gridCol w="3048000"/>
                <a:gridCol w="3048000"/>
              </a:tblGrid>
              <a:tr h="22623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11. Постоянно забывает дома учебные предметы</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Высокая эмоциональная нестабильность, повышенная импульсивность</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Другие психологические причины </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Детский вариант характерологического опросника Г.Айзенка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изучения концентрации и устойчивости внимания</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652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12. Плохо списывает с доски</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предпосылок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переключения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Недостаточный объем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Низкий уровень развития кратковременной памяти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Другие психологические причины</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изучения переключения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изучения объема и распределения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Методика «Оперативная память»</a:t>
                      </a:r>
                    </a:p>
                  </a:txBody>
                  <a:tcPr marT="45723" marB="4572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210" name="Group 82"/>
          <p:cNvGraphicFramePr>
            <a:graphicFrameLocks noGrp="1"/>
          </p:cNvGraphicFramePr>
          <p:nvPr/>
        </p:nvGraphicFramePr>
        <p:xfrm>
          <a:off x="0" y="762000"/>
          <a:ext cx="9144000" cy="5029200"/>
        </p:xfrm>
        <a:graphic>
          <a:graphicData uri="http://schemas.openxmlformats.org/drawingml/2006/table">
            <a:tbl>
              <a:tblPr/>
              <a:tblGrid>
                <a:gridCol w="3048000"/>
                <a:gridCol w="3048000"/>
                <a:gridCol w="3048000"/>
              </a:tblGrid>
              <a:tr h="209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13. Домашнюю работу выполняет отменно,а в классе справляется плохо</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Низкая скорость протекания психических процессов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Несформированность приемов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Детский вариант характерологического опросника Г.Айзенка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«Графический диктант»</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93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14. Любое задание необходимо повторить несколько раз, прежде чем ученик начнет его выполнять</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Несформированность умения выполнять задания по устной инструкции взрослого</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Несформированность предпосылок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изучения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«Узор»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algn="ctr" eaLnBrk="1" hangingPunct="1">
              <a:defRPr/>
            </a:pPr>
            <a:r>
              <a:rPr lang="ru-RU" sz="2800" b="0" smtClean="0"/>
              <a:t>Как помочь ребенку в подготовке домашнего задания?</a:t>
            </a:r>
            <a:br>
              <a:rPr lang="ru-RU" sz="2800" b="0" smtClean="0"/>
            </a:br>
            <a:endParaRPr lang="ru-RU" sz="2800" b="0" smtClean="0"/>
          </a:p>
        </p:txBody>
      </p:sp>
      <p:sp>
        <p:nvSpPr>
          <p:cNvPr id="33795" name="Rectangle 3"/>
          <p:cNvSpPr>
            <a:spLocks noGrp="1" noRot="1" noChangeArrowheads="1"/>
          </p:cNvSpPr>
          <p:nvPr>
            <p:ph type="body" idx="1"/>
          </p:nvPr>
        </p:nvSpPr>
        <p:spPr>
          <a:xfrm>
            <a:off x="838200" y="1371600"/>
            <a:ext cx="7696200" cy="4191000"/>
          </a:xfrm>
        </p:spPr>
        <p:txBody>
          <a:bodyPr/>
          <a:lstStyle/>
          <a:p>
            <a:pPr eaLnBrk="1" hangingPunct="1">
              <a:lnSpc>
                <a:spcPct val="80000"/>
              </a:lnSpc>
              <a:defRPr/>
            </a:pPr>
            <a:r>
              <a:rPr lang="ru-RU" sz="2000" smtClean="0"/>
              <a:t>Проверьте, правильно ли организовано рабочее место ребенка.</a:t>
            </a:r>
          </a:p>
          <a:p>
            <a:pPr eaLnBrk="1" hangingPunct="1">
              <a:lnSpc>
                <a:spcPct val="80000"/>
              </a:lnSpc>
              <a:defRPr/>
            </a:pPr>
            <a:r>
              <a:rPr lang="ru-RU" sz="2000" smtClean="0"/>
              <a:t>Приучите ребенка вовремя садиться за уроки. </a:t>
            </a:r>
          </a:p>
          <a:p>
            <a:pPr eaLnBrk="1" hangingPunct="1">
              <a:lnSpc>
                <a:spcPct val="80000"/>
              </a:lnSpc>
              <a:defRPr/>
            </a:pPr>
            <a:r>
              <a:rPr lang="ru-RU" sz="2000" smtClean="0"/>
              <a:t>Не разрешайте ребенку слишком долго сидеть за рабочим столом. Своевременно устраивайте небольшие перерывы. </a:t>
            </a:r>
          </a:p>
          <a:p>
            <a:pPr eaLnBrk="1" hangingPunct="1">
              <a:lnSpc>
                <a:spcPct val="80000"/>
              </a:lnSpc>
              <a:defRPr/>
            </a:pPr>
            <a:r>
              <a:rPr lang="ru-RU" sz="2000" smtClean="0"/>
              <a:t>Не давайте ребенку дополнительных заданий кроме тех, которые ему задали в школе. </a:t>
            </a:r>
          </a:p>
          <a:p>
            <a:pPr eaLnBrk="1" hangingPunct="1">
              <a:lnSpc>
                <a:spcPct val="80000"/>
              </a:lnSpc>
              <a:defRPr/>
            </a:pPr>
            <a:r>
              <a:rPr lang="ru-RU" sz="2000" smtClean="0"/>
              <a:t>Не заставляйте переделывать плохо выполненную классную работу. </a:t>
            </a:r>
          </a:p>
          <a:p>
            <a:pPr eaLnBrk="1" hangingPunct="1">
              <a:lnSpc>
                <a:spcPct val="80000"/>
              </a:lnSpc>
              <a:defRPr/>
            </a:pPr>
            <a:r>
              <a:rPr lang="ru-RU" sz="2000" smtClean="0"/>
              <a:t>Первое время следите за тем, все ли уроки сделаны.</a:t>
            </a:r>
          </a:p>
          <a:p>
            <a:pPr eaLnBrk="1" hangingPunct="1">
              <a:lnSpc>
                <a:spcPct val="80000"/>
              </a:lnSpc>
              <a:defRPr/>
            </a:pPr>
            <a:r>
              <a:rPr lang="ru-RU" sz="2000" smtClean="0"/>
              <a:t>Присутствуйте при подготовке ребенком домашних заданий, подбадривайте его, объясняйте, если он что-то не понял или забыл, но не подменяйте его деятельность своей.</a:t>
            </a:r>
            <a:br>
              <a:rPr lang="ru-RU" sz="2000" smtClean="0"/>
            </a:br>
            <a:r>
              <a:rPr lang="ru-RU" sz="2000" smtClean="0"/>
              <a:t/>
            </a:r>
            <a:br>
              <a:rPr lang="ru-RU" sz="2000" smtClean="0"/>
            </a:br>
            <a:r>
              <a:rPr lang="ru-RU" sz="2000" smtClean="0"/>
              <a:t/>
            </a:r>
            <a:br>
              <a:rPr lang="ru-RU" sz="2000" smtClean="0"/>
            </a:br>
            <a:endParaRPr lang="ru-RU"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1000" fill="hold"/>
                                        <p:tgtEl>
                                          <p:spTgt spid="33794"/>
                                        </p:tgtEl>
                                        <p:attrNameLst>
                                          <p:attrName>ppt_x</p:attrName>
                                        </p:attrNameLst>
                                      </p:cBhvr>
                                      <p:tavLst>
                                        <p:tav tm="0">
                                          <p:val>
                                            <p:strVal val="#ppt_x-.2"/>
                                          </p:val>
                                        </p:tav>
                                        <p:tav tm="100000">
                                          <p:val>
                                            <p:strVal val="#ppt_x"/>
                                          </p:val>
                                        </p:tav>
                                      </p:tavLst>
                                    </p:anim>
                                    <p:anim calcmode="lin" valueType="num">
                                      <p:cBhvr>
                                        <p:cTn id="8" dur="1000" fill="hold"/>
                                        <p:tgtEl>
                                          <p:spTgt spid="337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33795">
                                            <p:txEl>
                                              <p:pRg st="0" end="0"/>
                                            </p:txEl>
                                          </p:spTgt>
                                        </p:tgtEl>
                                        <p:attrNameLst>
                                          <p:attrName>style.visibility</p:attrName>
                                        </p:attrNameLst>
                                      </p:cBhvr>
                                      <p:to>
                                        <p:strVal val="visible"/>
                                      </p:to>
                                    </p:set>
                                    <p:animEffect transition="in" filter="wipe(down)">
                                      <p:cBhvr>
                                        <p:cTn id="14" dur="500"/>
                                        <p:tgtEl>
                                          <p:spTgt spid="3379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33795">
                                            <p:txEl>
                                              <p:pRg st="1" end="1"/>
                                            </p:txEl>
                                          </p:spTgt>
                                        </p:tgtEl>
                                        <p:attrNameLst>
                                          <p:attrName>style.visibility</p:attrName>
                                        </p:attrNameLst>
                                      </p:cBhvr>
                                      <p:to>
                                        <p:strVal val="visible"/>
                                      </p:to>
                                    </p:set>
                                    <p:animEffect transition="in" filter="wipe(down)">
                                      <p:cBhvr>
                                        <p:cTn id="19" dur="500"/>
                                        <p:tgtEl>
                                          <p:spTgt spid="3379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3795">
                                            <p:txEl>
                                              <p:pRg st="2" end="2"/>
                                            </p:txEl>
                                          </p:spTgt>
                                        </p:tgtEl>
                                        <p:attrNameLst>
                                          <p:attrName>style.visibility</p:attrName>
                                        </p:attrNameLst>
                                      </p:cBhvr>
                                      <p:to>
                                        <p:strVal val="visible"/>
                                      </p:to>
                                    </p:set>
                                    <p:animEffect transition="in" filter="wipe(down)">
                                      <p:cBhvr>
                                        <p:cTn id="24" dur="500"/>
                                        <p:tgtEl>
                                          <p:spTgt spid="33795">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33795">
                                            <p:txEl>
                                              <p:pRg st="3" end="3"/>
                                            </p:txEl>
                                          </p:spTgt>
                                        </p:tgtEl>
                                        <p:attrNameLst>
                                          <p:attrName>style.visibility</p:attrName>
                                        </p:attrNameLst>
                                      </p:cBhvr>
                                      <p:to>
                                        <p:strVal val="visible"/>
                                      </p:to>
                                    </p:set>
                                    <p:animEffect transition="in" filter="wipe(down)">
                                      <p:cBhvr>
                                        <p:cTn id="29" dur="500"/>
                                        <p:tgtEl>
                                          <p:spTgt spid="33795">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nodeType="clickEffect">
                                  <p:stCondLst>
                                    <p:cond delay="0"/>
                                  </p:stCondLst>
                                  <p:childTnLst>
                                    <p:set>
                                      <p:cBhvr>
                                        <p:cTn id="33" dur="1" fill="hold">
                                          <p:stCondLst>
                                            <p:cond delay="0"/>
                                          </p:stCondLst>
                                        </p:cTn>
                                        <p:tgtEl>
                                          <p:spTgt spid="33795">
                                            <p:txEl>
                                              <p:pRg st="4" end="4"/>
                                            </p:txEl>
                                          </p:spTgt>
                                        </p:tgtEl>
                                        <p:attrNameLst>
                                          <p:attrName>style.visibility</p:attrName>
                                        </p:attrNameLst>
                                      </p:cBhvr>
                                      <p:to>
                                        <p:strVal val="visible"/>
                                      </p:to>
                                    </p:set>
                                    <p:animEffect transition="in" filter="wipe(down)">
                                      <p:cBhvr>
                                        <p:cTn id="34" dur="500"/>
                                        <p:tgtEl>
                                          <p:spTgt spid="33795">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33795">
                                            <p:txEl>
                                              <p:pRg st="5" end="5"/>
                                            </p:txEl>
                                          </p:spTgt>
                                        </p:tgtEl>
                                        <p:attrNameLst>
                                          <p:attrName>style.visibility</p:attrName>
                                        </p:attrNameLst>
                                      </p:cBhvr>
                                      <p:to>
                                        <p:strVal val="visible"/>
                                      </p:to>
                                    </p:set>
                                    <p:animEffect transition="in" filter="wipe(down)">
                                      <p:cBhvr>
                                        <p:cTn id="39" dur="500"/>
                                        <p:tgtEl>
                                          <p:spTgt spid="33795">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4" fill="hold" nodeType="clickEffect">
                                  <p:stCondLst>
                                    <p:cond delay="0"/>
                                  </p:stCondLst>
                                  <p:childTnLst>
                                    <p:set>
                                      <p:cBhvr>
                                        <p:cTn id="43" dur="1" fill="hold">
                                          <p:stCondLst>
                                            <p:cond delay="0"/>
                                          </p:stCondLst>
                                        </p:cTn>
                                        <p:tgtEl>
                                          <p:spTgt spid="33795">
                                            <p:txEl>
                                              <p:pRg st="6" end="6"/>
                                            </p:txEl>
                                          </p:spTgt>
                                        </p:tgtEl>
                                        <p:attrNameLst>
                                          <p:attrName>style.visibility</p:attrName>
                                        </p:attrNameLst>
                                      </p:cBhvr>
                                      <p:to>
                                        <p:strVal val="visible"/>
                                      </p:to>
                                    </p:set>
                                    <p:animEffect transition="in" filter="wipe(down)">
                                      <p:cBhvr>
                                        <p:cTn id="44" dur="500"/>
                                        <p:tgtEl>
                                          <p:spTgt spid="337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332" name="Group 36"/>
          <p:cNvGraphicFramePr>
            <a:graphicFrameLocks noGrp="1"/>
          </p:cNvGraphicFramePr>
          <p:nvPr/>
        </p:nvGraphicFramePr>
        <p:xfrm>
          <a:off x="0" y="914400"/>
          <a:ext cx="9144000" cy="5183188"/>
        </p:xfrm>
        <a:graphic>
          <a:graphicData uri="http://schemas.openxmlformats.org/drawingml/2006/table">
            <a:tbl>
              <a:tblPr/>
              <a:tblGrid>
                <a:gridCol w="3048000"/>
                <a:gridCol w="3048000"/>
                <a:gridCol w="3048000"/>
              </a:tblGrid>
              <a:tr h="30892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15. Постоянно переспрашивает учителя</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объема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Слабая концентрация и устойчивость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развития переключения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кратковременной памяти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Несформированность умения принять учебную задачу</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7.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изучения объема и распределения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изучения переключения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«Оперативная память»</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Методика «Узор»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0939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16. Плохо ориентируется в тетради</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Низкий уровень развития восприятия и ориентировки в пространстве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Слабое развитие мелкой мускулатуры кистей рук</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Тест Керна – Йерасека (субтесты 2, 3)</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«Змейка»</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234" name="Group 82"/>
          <p:cNvGraphicFramePr>
            <a:graphicFrameLocks noGrp="1"/>
          </p:cNvGraphicFramePr>
          <p:nvPr/>
        </p:nvGraphicFramePr>
        <p:xfrm>
          <a:off x="0" y="1038225"/>
          <a:ext cx="9144000" cy="4600575"/>
        </p:xfrm>
        <a:graphic>
          <a:graphicData uri="http://schemas.openxmlformats.org/drawingml/2006/table">
            <a:tbl>
              <a:tblPr/>
              <a:tblGrid>
                <a:gridCol w="3048000"/>
                <a:gridCol w="3048000"/>
                <a:gridCol w="3048000"/>
              </a:tblGrid>
              <a:tr h="17541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17. Поднимает руку, а при ответе молчит</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отношения к себе как к школьнику</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Заниженная самооценка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Анкета для определения школьной мотивации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самооценки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«Графический диктант»</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8463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18. Опаздывает на уроки</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приемов самоконтроля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Низкий уровень развития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Возможные трудности в семье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Причины вторичной выгоды</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«Узор»</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«Домик»,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«Кинетический рисунок семьи» (КРС)</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Методика «Незаконченные предложения»</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56" name="Group 36"/>
          <p:cNvGraphicFramePr>
            <a:graphicFrameLocks noGrp="1"/>
          </p:cNvGraphicFramePr>
          <p:nvPr/>
        </p:nvGraphicFramePr>
        <p:xfrm>
          <a:off x="0" y="685800"/>
          <a:ext cx="9144000" cy="5548313"/>
        </p:xfrm>
        <a:graphic>
          <a:graphicData uri="http://schemas.openxmlformats.org/drawingml/2006/table">
            <a:tbl>
              <a:tblPr/>
              <a:tblGrid>
                <a:gridCol w="3048000"/>
                <a:gridCol w="3048000"/>
                <a:gridCol w="3048000"/>
              </a:tblGrid>
              <a:tr h="3662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19. Постоянно отвлекается на уроках, залезает под парту, играет, ест</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отношения к себе как к школьнику</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Преобладающая мотивация учения — игровая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Индивидуально-типологические особенности личности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Низкий уровень развития концентрации и устойчивости внимания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Несформированность приемов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7.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Анкета для определения школьной мотивации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мотивации (по Белопольской)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Рене Жиля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изучения концентрации внимания (модификация метода Пьерона – Рузера)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Методика «Домик»,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6. Методика «Узор»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85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20. Испытывает страх перед опросом учителя</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Заниженная самооценка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Возможные трудности в семье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Внутреннее стрессовое состояние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Индивидуально-типологические особенности личности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изучения самооценки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«Кинетический рисунок семьи» (КРС)</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Люшера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Рене Жиля, детский вариант характерологического опросника Г.Айзенка</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19" name="Group 43"/>
          <p:cNvGraphicFramePr>
            <a:graphicFrameLocks noGrp="1"/>
          </p:cNvGraphicFramePr>
          <p:nvPr/>
        </p:nvGraphicFramePr>
        <p:xfrm>
          <a:off x="0" y="1295400"/>
          <a:ext cx="9144000" cy="4343400"/>
        </p:xfrm>
        <a:graphic>
          <a:graphicData uri="http://schemas.openxmlformats.org/drawingml/2006/table">
            <a:tbl>
              <a:tblPr/>
              <a:tblGrid>
                <a:gridCol w="3048000"/>
                <a:gridCol w="3048000"/>
                <a:gridCol w="3048000"/>
              </a:tblGrid>
              <a:tr h="345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21. При проверке тетради после проведенного урока оказывается, что письменная работа полностью отсутствует</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Несформированность отношения к себе как к школьнику</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Преобладающая мотивация учения – игровая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Низкий уровень развития произвольности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Несформированность приемов учебной деятельности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5. Другие психологические причины</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Анкета для определения школьной мотивации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 Методика изучения мотивации (по Белопольской)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3. Методика «Графический диктант»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4. Методика «Узор»</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89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22. Во время урока выходит и отсутствует продолжительное время</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Отсутствует учебная мотивация</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Arial" charset="0"/>
                          <a:ea typeface="Times New Roman" pitchFamily="18" charset="0"/>
                          <a:cs typeface="Arial" charset="0"/>
                        </a:rPr>
                        <a:t>1. Методика изучения мотивации (по Белопольской)</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pPr algn="ctr" eaLnBrk="1" hangingPunct="1">
              <a:defRPr/>
            </a:pPr>
            <a:r>
              <a:rPr lang="ru-RU" sz="4000" b="0" smtClean="0"/>
              <a:t>ПАМЯТКА</a:t>
            </a:r>
            <a:r>
              <a:rPr lang="ru-RU" sz="4000" b="0" u="sng" smtClean="0"/>
              <a:t/>
            </a:r>
            <a:br>
              <a:rPr lang="ru-RU" sz="4000" b="0" u="sng" smtClean="0"/>
            </a:br>
            <a:r>
              <a:rPr lang="ru-RU" sz="4000" b="0" u="sng" smtClean="0"/>
              <a:t>Как списать предложение.</a:t>
            </a:r>
            <a:r>
              <a:rPr lang="ru-RU" sz="4000" smtClean="0"/>
              <a:t/>
            </a:r>
            <a:br>
              <a:rPr lang="ru-RU" sz="4000" smtClean="0"/>
            </a:br>
            <a:endParaRPr lang="ru-RU" sz="4000" smtClean="0"/>
          </a:p>
        </p:txBody>
      </p:sp>
      <p:sp>
        <p:nvSpPr>
          <p:cNvPr id="57347" name="Rectangle 3"/>
          <p:cNvSpPr>
            <a:spLocks noGrp="1" noRot="1" noChangeArrowheads="1"/>
          </p:cNvSpPr>
          <p:nvPr>
            <p:ph type="body" idx="1"/>
          </p:nvPr>
        </p:nvSpPr>
        <p:spPr>
          <a:xfrm>
            <a:off x="838200" y="1447800"/>
            <a:ext cx="8007350" cy="4876800"/>
          </a:xfrm>
        </p:spPr>
        <p:txBody>
          <a:bodyPr/>
          <a:lstStyle/>
          <a:p>
            <a:pPr eaLnBrk="1" hangingPunct="1">
              <a:lnSpc>
                <a:spcPct val="80000"/>
              </a:lnSpc>
              <a:defRPr/>
            </a:pPr>
            <a:r>
              <a:rPr lang="ru-RU" sz="2200" smtClean="0"/>
              <a:t>Прочитай предложение, чтобы понять и запомнить его.</a:t>
            </a:r>
          </a:p>
          <a:p>
            <a:pPr eaLnBrk="1" hangingPunct="1">
              <a:lnSpc>
                <a:spcPct val="80000"/>
              </a:lnSpc>
              <a:defRPr/>
            </a:pPr>
            <a:r>
              <a:rPr lang="ru-RU" sz="2200" smtClean="0"/>
              <a:t>Повтори предложение, не глядя в текст, чтобы проверить, запомнил ли ты его.</a:t>
            </a:r>
          </a:p>
          <a:p>
            <a:pPr eaLnBrk="1" hangingPunct="1">
              <a:lnSpc>
                <a:spcPct val="80000"/>
              </a:lnSpc>
              <a:defRPr/>
            </a:pPr>
            <a:r>
              <a:rPr lang="ru-RU" sz="2200" smtClean="0"/>
              <a:t>Выдели орфограммы в списываемом  тексте.</a:t>
            </a:r>
          </a:p>
          <a:p>
            <a:pPr eaLnBrk="1" hangingPunct="1">
              <a:lnSpc>
                <a:spcPct val="80000"/>
              </a:lnSpc>
              <a:defRPr/>
            </a:pPr>
            <a:r>
              <a:rPr lang="ru-RU" sz="2200" u="sng" smtClean="0"/>
              <a:t>Прочитай предложение так, как оно написано</a:t>
            </a:r>
            <a:r>
              <a:rPr lang="ru-RU" sz="2200" smtClean="0"/>
              <a:t> (как будешь себе диктовать во время письма).</a:t>
            </a:r>
          </a:p>
          <a:p>
            <a:pPr eaLnBrk="1" hangingPunct="1">
              <a:lnSpc>
                <a:spcPct val="80000"/>
              </a:lnSpc>
              <a:defRPr/>
            </a:pPr>
            <a:r>
              <a:rPr lang="ru-RU" sz="2200" smtClean="0"/>
              <a:t>Повтори, не глядя в текст, предложение так, как будешь его писать.</a:t>
            </a:r>
          </a:p>
          <a:p>
            <a:pPr eaLnBrk="1" hangingPunct="1">
              <a:lnSpc>
                <a:spcPct val="80000"/>
              </a:lnSpc>
              <a:defRPr/>
            </a:pPr>
            <a:r>
              <a:rPr lang="ru-RU" sz="2200" smtClean="0"/>
              <a:t>Пиши, диктуя себе так, как проговаривал последние два раза.</a:t>
            </a:r>
          </a:p>
          <a:p>
            <a:pPr eaLnBrk="1" hangingPunct="1">
              <a:lnSpc>
                <a:spcPct val="80000"/>
              </a:lnSpc>
              <a:defRPr/>
            </a:pPr>
            <a:r>
              <a:rPr lang="ru-RU" sz="2200" u="sng" smtClean="0"/>
              <a:t>Проверь написанное: </a:t>
            </a:r>
            <a:r>
              <a:rPr lang="ru-RU" sz="2200" smtClean="0"/>
              <a:t> а) читай то, что написал, отмечая дужками  слоги;</a:t>
            </a:r>
          </a:p>
          <a:p>
            <a:pPr eaLnBrk="1" hangingPunct="1">
              <a:lnSpc>
                <a:spcPct val="80000"/>
              </a:lnSpc>
              <a:defRPr/>
            </a:pPr>
            <a:r>
              <a:rPr lang="ru-RU" sz="2200" smtClean="0"/>
              <a:t>б) подчеркни (или выдели простым карандашом) орфограммы         в написанном; </a:t>
            </a:r>
          </a:p>
          <a:p>
            <a:pPr eaLnBrk="1" hangingPunct="1">
              <a:lnSpc>
                <a:spcPct val="80000"/>
              </a:lnSpc>
              <a:defRPr/>
            </a:pPr>
            <a:r>
              <a:rPr lang="ru-RU" sz="2200" smtClean="0"/>
              <a:t>в) сверь каждую орфограмму с исходным  текстом</a:t>
            </a:r>
            <a:r>
              <a:rPr lang="ru-RU" sz="2000" smtClean="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algn="ctr" eaLnBrk="1" hangingPunct="1">
              <a:defRPr/>
            </a:pPr>
            <a:r>
              <a:rPr lang="ru-RU" sz="4000" smtClean="0"/>
              <a:t>Деление на слоги: </a:t>
            </a:r>
            <a:br>
              <a:rPr lang="ru-RU" sz="4000" smtClean="0"/>
            </a:br>
            <a:r>
              <a:rPr lang="ru-RU" sz="3200" smtClean="0"/>
              <a:t>по законам  повышающейся  звучности.</a:t>
            </a:r>
          </a:p>
        </p:txBody>
      </p:sp>
      <p:sp>
        <p:nvSpPr>
          <p:cNvPr id="58371" name="Rectangle 3"/>
          <p:cNvSpPr>
            <a:spLocks noGrp="1" noRot="1" noChangeArrowheads="1"/>
          </p:cNvSpPr>
          <p:nvPr>
            <p:ph type="body" idx="1"/>
          </p:nvPr>
        </p:nvSpPr>
        <p:spPr>
          <a:xfrm>
            <a:off x="838200" y="1905000"/>
            <a:ext cx="8007350" cy="4648200"/>
          </a:xfrm>
        </p:spPr>
        <p:txBody>
          <a:bodyPr/>
          <a:lstStyle/>
          <a:p>
            <a:pPr marL="609600" indent="-609600" eaLnBrk="1" hangingPunct="1">
              <a:lnSpc>
                <a:spcPct val="90000"/>
              </a:lnSpc>
              <a:defRPr/>
            </a:pPr>
            <a:r>
              <a:rPr lang="ru-RU" sz="2400" smtClean="0"/>
              <a:t>Произносим слова орфоэпически (так как говорим  [вадалас])</a:t>
            </a:r>
          </a:p>
          <a:p>
            <a:pPr marL="609600" indent="-609600" eaLnBrk="1" hangingPunct="1">
              <a:lnSpc>
                <a:spcPct val="90000"/>
              </a:lnSpc>
              <a:defRPr/>
            </a:pPr>
            <a:r>
              <a:rPr lang="ru-RU" sz="2400" smtClean="0"/>
              <a:t>«Скандируем» слово с трибуны как болельщики кричат: «Шай – бу»! ([ва-да-лас]</a:t>
            </a:r>
          </a:p>
          <a:p>
            <a:pPr marL="609600" indent="-609600" eaLnBrk="1" hangingPunct="1">
              <a:lnSpc>
                <a:spcPct val="90000"/>
              </a:lnSpc>
              <a:defRPr/>
            </a:pPr>
            <a:r>
              <a:rPr lang="ru-RU" sz="2400" smtClean="0"/>
              <a:t>есть 4 позиции разделения</a:t>
            </a:r>
          </a:p>
          <a:p>
            <a:pPr marL="609600" indent="-609600" eaLnBrk="1" hangingPunct="1">
              <a:lnSpc>
                <a:spcPct val="90000"/>
              </a:lnSpc>
              <a:buFont typeface="Wingdings" panose="05000000000000000000" pitchFamily="2" charset="2"/>
              <a:buNone/>
              <a:defRPr/>
            </a:pPr>
            <a:r>
              <a:rPr lang="ru-RU" sz="2400" smtClean="0"/>
              <a:t> Примеры:</a:t>
            </a:r>
          </a:p>
          <a:p>
            <a:pPr marL="609600" indent="-609600" eaLnBrk="1" hangingPunct="1">
              <a:lnSpc>
                <a:spcPct val="90000"/>
              </a:lnSpc>
              <a:defRPr/>
            </a:pPr>
            <a:r>
              <a:rPr lang="ru-RU" sz="2400" smtClean="0"/>
              <a:t>    о- кно,  се – стра</a:t>
            </a:r>
          </a:p>
          <a:p>
            <a:pPr marL="609600" indent="-609600" eaLnBrk="1" hangingPunct="1">
              <a:lnSpc>
                <a:spcPct val="90000"/>
              </a:lnSpc>
              <a:defRPr/>
            </a:pPr>
            <a:r>
              <a:rPr lang="ru-RU" sz="2400" smtClean="0"/>
              <a:t>    кар – та, тон – ко, </a:t>
            </a:r>
          </a:p>
          <a:p>
            <a:pPr marL="609600" indent="-609600" eaLnBrk="1" hangingPunct="1">
              <a:lnSpc>
                <a:spcPct val="90000"/>
              </a:lnSpc>
              <a:defRPr/>
            </a:pPr>
            <a:r>
              <a:rPr lang="ru-RU" sz="2400" smtClean="0"/>
              <a:t>    бой-ко, вой – на, май- ка</a:t>
            </a:r>
          </a:p>
          <a:p>
            <a:pPr marL="609600" indent="-609600" eaLnBrk="1" hangingPunct="1">
              <a:lnSpc>
                <a:spcPct val="90000"/>
              </a:lnSpc>
              <a:defRPr/>
            </a:pPr>
            <a:r>
              <a:rPr lang="ru-RU" sz="2400" smtClean="0"/>
              <a:t>    по-лный, у – по- рно</a:t>
            </a:r>
          </a:p>
          <a:p>
            <a:pPr marL="609600" indent="-609600" eaLnBrk="1" hangingPunct="1">
              <a:lnSpc>
                <a:spcPct val="90000"/>
              </a:lnSpc>
              <a:buFont typeface="Wingdings" panose="05000000000000000000" pitchFamily="2" charset="2"/>
              <a:buNone/>
              <a:defRPr/>
            </a:pPr>
            <a:r>
              <a:rPr lang="ru-RU" sz="2400" smtClean="0"/>
              <a:t> </a:t>
            </a:r>
          </a:p>
        </p:txBody>
      </p:sp>
      <p:sp>
        <p:nvSpPr>
          <p:cNvPr id="58372" name="Rectangle 4"/>
          <p:cNvSpPr>
            <a:spLocks noChangeArrowheads="1"/>
          </p:cNvSpPr>
          <p:nvPr/>
        </p:nvSpPr>
        <p:spPr bwMode="auto">
          <a:xfrm>
            <a:off x="762000" y="5791200"/>
            <a:ext cx="7162800" cy="457200"/>
          </a:xfrm>
          <a:prstGeom prst="rect">
            <a:avLst/>
          </a:prstGeom>
          <a:noFill/>
          <a:ln w="9525">
            <a:noFill/>
            <a:miter lim="800000"/>
            <a:headEnd/>
            <a:tailEnd/>
          </a:ln>
          <a:effectLst/>
        </p:spPr>
        <p:txBody>
          <a:bodyPr>
            <a:spAutoFit/>
          </a:bodyPr>
          <a:lstStyle/>
          <a:p>
            <a:pPr>
              <a:defRPr/>
            </a:pPr>
            <a:r>
              <a:rPr lang="ru-RU" sz="2400">
                <a:effectLst>
                  <a:outerShdw blurRad="38100" dist="38100" dir="2700000" algn="tl">
                    <a:srgbClr val="000000"/>
                  </a:outerShdw>
                </a:effectLst>
                <a:latin typeface="Arial" charset="0"/>
              </a:rPr>
              <a:t>сонорные согласные  [р, н, м, л ,й</a:t>
            </a:r>
            <a:r>
              <a:rPr lang="en-US" sz="2400">
                <a:effectLst>
                  <a:outerShdw blurRad="38100" dist="38100" dir="2700000" algn="tl">
                    <a:srgbClr val="000000"/>
                  </a:outerShdw>
                </a:effectLst>
                <a:latin typeface="Arial" charset="0"/>
              </a:rPr>
              <a:t>`</a:t>
            </a:r>
            <a:r>
              <a:rPr lang="ru-RU" sz="2400">
                <a:effectLst>
                  <a:outerShdw blurRad="38100" dist="38100" dir="2700000" algn="tl">
                    <a:srgbClr val="000000"/>
                  </a:outerShdw>
                </a:effectLst>
                <a:latin typeface="Arial"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algn="ctr" eaLnBrk="1" hangingPunct="1">
              <a:defRPr/>
            </a:pPr>
            <a:r>
              <a:rPr lang="ru-RU" smtClean="0"/>
              <a:t>Секрет 3</a:t>
            </a:r>
          </a:p>
        </p:txBody>
      </p:sp>
      <p:sp>
        <p:nvSpPr>
          <p:cNvPr id="11267" name="Rectangle 3"/>
          <p:cNvSpPr>
            <a:spLocks noGrp="1" noRot="1" noChangeArrowheads="1"/>
          </p:cNvSpPr>
          <p:nvPr>
            <p:ph type="body" idx="1"/>
          </p:nvPr>
        </p:nvSpPr>
        <p:spPr/>
        <p:txBody>
          <a:bodyPr/>
          <a:lstStyle/>
          <a:p>
            <a:pPr eaLnBrk="1" hangingPunct="1">
              <a:defRPr/>
            </a:pPr>
            <a:r>
              <a:rPr lang="ru-RU" b="1" smtClean="0"/>
              <a:t>Если родители не контролируют и не помогают выполнять домашнее задание, то ребенок может его не делать и не записывать</a:t>
            </a:r>
            <a:br>
              <a:rPr lang="ru-RU" b="1" smtClean="0"/>
            </a:br>
            <a:r>
              <a:rPr lang="ru-RU" b="1" smtClean="0"/>
              <a:t/>
            </a:r>
            <a:br>
              <a:rPr lang="ru-RU" b="1" smtClean="0"/>
            </a:br>
            <a:endParaRPr lang="ru-RU"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algn="ctr" eaLnBrk="1" hangingPunct="1">
              <a:defRPr/>
            </a:pPr>
            <a:r>
              <a:rPr lang="ru-RU" smtClean="0"/>
              <a:t>Секрет 4</a:t>
            </a:r>
          </a:p>
        </p:txBody>
      </p:sp>
      <p:sp>
        <p:nvSpPr>
          <p:cNvPr id="12291" name="Rectangle 3"/>
          <p:cNvSpPr>
            <a:spLocks noGrp="1" noRot="1" noChangeArrowheads="1"/>
          </p:cNvSpPr>
          <p:nvPr>
            <p:ph type="body" idx="1"/>
          </p:nvPr>
        </p:nvSpPr>
        <p:spPr/>
        <p:txBody>
          <a:bodyPr/>
          <a:lstStyle/>
          <a:p>
            <a:pPr eaLnBrk="1" hangingPunct="1">
              <a:defRPr/>
            </a:pPr>
            <a:r>
              <a:rPr lang="ru-RU" b="1" smtClean="0"/>
              <a:t>Важно первоначально проверять и сопоставлять то, что ребенок записал в дневник и то, что было реально задано – дети порой не записывают часть заданий в дневник</a:t>
            </a:r>
            <a:br>
              <a:rPr lang="ru-RU" b="1" smtClean="0"/>
            </a:br>
            <a:r>
              <a:rPr lang="ru-RU" b="1" smtClean="0"/>
              <a:t/>
            </a:r>
            <a:br>
              <a:rPr lang="ru-RU" b="1" smtClean="0"/>
            </a:br>
            <a:endParaRPr lang="ru-RU" b="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algn="ctr" eaLnBrk="1" hangingPunct="1">
              <a:defRPr/>
            </a:pPr>
            <a:r>
              <a:rPr lang="ru-RU" smtClean="0"/>
              <a:t>Секрет 5</a:t>
            </a:r>
          </a:p>
        </p:txBody>
      </p:sp>
      <p:sp>
        <p:nvSpPr>
          <p:cNvPr id="14339" name="Rectangle 3"/>
          <p:cNvSpPr>
            <a:spLocks noGrp="1" noRot="1" noChangeArrowheads="1"/>
          </p:cNvSpPr>
          <p:nvPr>
            <p:ph type="body" idx="1"/>
          </p:nvPr>
        </p:nvSpPr>
        <p:spPr/>
        <p:txBody>
          <a:bodyPr/>
          <a:lstStyle/>
          <a:p>
            <a:pPr eaLnBrk="1" hangingPunct="1">
              <a:defRPr/>
            </a:pPr>
            <a:r>
              <a:rPr lang="ru-RU" b="1" smtClean="0"/>
              <a:t>Помогать ребенку делать домашнее задание и проверять то, что ребенок сделал</a:t>
            </a:r>
            <a:r>
              <a:rPr lang="ru-RU" smtClean="0"/>
              <a:t> </a:t>
            </a:r>
          </a:p>
        </p:txBody>
      </p:sp>
      <p:sp>
        <p:nvSpPr>
          <p:cNvPr id="9220" name="AutoShape 4">
            <a:hlinkClick r:id="rId2" action="ppaction://hlinksldjump"/>
          </p:cNvPr>
          <p:cNvSpPr>
            <a:spLocks noChangeArrowheads="1"/>
          </p:cNvSpPr>
          <p:nvPr/>
        </p:nvSpPr>
        <p:spPr bwMode="auto">
          <a:xfrm>
            <a:off x="7162800" y="4343400"/>
            <a:ext cx="1371600" cy="1524000"/>
          </a:xfrm>
          <a:prstGeom prst="star4">
            <a:avLst>
              <a:gd name="adj" fmla="val 125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body" idx="4294967295"/>
          </p:nvPr>
        </p:nvSpPr>
        <p:spPr>
          <a:xfrm>
            <a:off x="685800" y="533400"/>
            <a:ext cx="8001000" cy="4343400"/>
          </a:xfrm>
        </p:spPr>
        <p:txBody>
          <a:bodyPr/>
          <a:lstStyle/>
          <a:p>
            <a:pPr eaLnBrk="1" hangingPunct="1">
              <a:defRPr/>
            </a:pPr>
            <a:r>
              <a:rPr lang="ru-RU" sz="3600" smtClean="0"/>
              <a:t>Родительская заботливость, внимание и контроль, безусловно, необходимы второкласснику, но действовать надо разумно, осторожно, не назойливо, не давая ребёнку повода переложить свои обязанности на чужие плечи.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algn="ctr" eaLnBrk="1" hangingPunct="1">
              <a:defRPr/>
            </a:pPr>
            <a:r>
              <a:rPr lang="ru-RU" smtClean="0"/>
              <a:t>Секрет 6</a:t>
            </a:r>
          </a:p>
        </p:txBody>
      </p:sp>
      <p:sp>
        <p:nvSpPr>
          <p:cNvPr id="16387" name="Rectangle 3"/>
          <p:cNvSpPr>
            <a:spLocks noGrp="1" noRot="1" noChangeArrowheads="1"/>
          </p:cNvSpPr>
          <p:nvPr>
            <p:ph type="body" idx="1"/>
          </p:nvPr>
        </p:nvSpPr>
        <p:spPr/>
        <p:txBody>
          <a:bodyPr/>
          <a:lstStyle/>
          <a:p>
            <a:pPr eaLnBrk="1" hangingPunct="1">
              <a:defRPr/>
            </a:pPr>
            <a:r>
              <a:rPr lang="ru-RU" b="1" smtClean="0"/>
              <a:t>Показывать пример организованности и собранности</a:t>
            </a:r>
            <a:r>
              <a:rPr lang="ru-RU"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рава">
  <a:themeElements>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Трава">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Трава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Трава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Трава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Трава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Трава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Трава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Трава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Glass Layers</Template>
  <TotalTime>163</TotalTime>
  <Words>2883</Words>
  <Application>Microsoft Office PowerPoint</Application>
  <PresentationFormat>Экран (4:3)</PresentationFormat>
  <Paragraphs>347</Paragraphs>
  <Slides>45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45</vt:i4>
      </vt:variant>
    </vt:vector>
  </HeadingPairs>
  <TitlesOfParts>
    <vt:vector size="52" baseType="lpstr">
      <vt:lpstr>Arial</vt:lpstr>
      <vt:lpstr>Arial Black</vt:lpstr>
      <vt:lpstr>Wingdings</vt:lpstr>
      <vt:lpstr>Calibri</vt:lpstr>
      <vt:lpstr>Verdana</vt:lpstr>
      <vt:lpstr>Times New Roman</vt:lpstr>
      <vt:lpstr>Трава</vt:lpstr>
      <vt:lpstr>19 секретов</vt:lpstr>
      <vt:lpstr>Секрет 1</vt:lpstr>
      <vt:lpstr>Секрет 2</vt:lpstr>
      <vt:lpstr>Как помочь ребенку в подготовке домашнего задания? </vt:lpstr>
      <vt:lpstr>Секрет 3</vt:lpstr>
      <vt:lpstr>Секрет 4</vt:lpstr>
      <vt:lpstr>Секрет 5</vt:lpstr>
      <vt:lpstr>Презентация PowerPoint</vt:lpstr>
      <vt:lpstr>Секрет 6</vt:lpstr>
      <vt:lpstr>Секрет 7</vt:lpstr>
      <vt:lpstr>Для успешного обучения важно:</vt:lpstr>
      <vt:lpstr>Секрет 8</vt:lpstr>
      <vt:lpstr>Секрет 9</vt:lpstr>
      <vt:lpstr>Презентация PowerPoint</vt:lpstr>
      <vt:lpstr>Секрет 10</vt:lpstr>
      <vt:lpstr>Секрет 11</vt:lpstr>
      <vt:lpstr>Если ребенок плохо учится, значит он:</vt:lpstr>
      <vt:lpstr>Секрет 12</vt:lpstr>
      <vt:lpstr>Что делать?</vt:lpstr>
      <vt:lpstr>Секрет 13</vt:lpstr>
      <vt:lpstr>Секрет 14</vt:lpstr>
      <vt:lpstr>Секрет 15</vt:lpstr>
      <vt:lpstr>Система немедленного поощрения</vt:lpstr>
      <vt:lpstr>Секрет 16</vt:lpstr>
      <vt:lpstr>Секрет 17</vt:lpstr>
      <vt:lpstr>Секрет 18</vt:lpstr>
      <vt:lpstr>Секрет 19</vt:lpstr>
      <vt:lpstr>Сделать первый шаг по воспитанию самостоятельности поможет следующий простой прием - составление расписания выполнения домашних заданий.</vt:lpstr>
      <vt:lpstr>Презентация PowerPoint</vt:lpstr>
      <vt:lpstr>Презентация PowerPoint</vt:lpstr>
      <vt:lpstr>Презентация PowerPoint</vt:lpstr>
      <vt:lpstr>Презентация PowerPoint</vt:lpstr>
      <vt:lpstr>Трудности в обучении у младших школьников и возможные причины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ПАМЯТКА Как списать предложение. </vt:lpstr>
      <vt:lpstr>Деление на слоги:  по законам  повышающейся  звучности.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домашний</dc:creator>
  <cp:lastModifiedBy>4</cp:lastModifiedBy>
  <cp:revision>14</cp:revision>
  <cp:lastPrinted>1601-01-01T00:00:00Z</cp:lastPrinted>
  <dcterms:created xsi:type="dcterms:W3CDTF">1601-01-01T00:00:00Z</dcterms:created>
  <dcterms:modified xsi:type="dcterms:W3CDTF">2016-04-18T17:56:57Z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